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notesSlides/notesSlide19.xml" ContentType="application/vnd.openxmlformats-officedocument.presentationml.notesSlide+xml"/>
  <Override PartName="/ppt/tags/tag20.xml" ContentType="application/vnd.openxmlformats-officedocument.presentationml.tags+xml"/>
  <Override PartName="/ppt/notesSlides/notesSlide20.xml" ContentType="application/vnd.openxmlformats-officedocument.presentationml.notesSlide+xml"/>
  <Override PartName="/ppt/tags/tag21.xml" ContentType="application/vnd.openxmlformats-officedocument.presentationml.tags+xml"/>
  <Override PartName="/ppt/notesSlides/notesSlide21.xml" ContentType="application/vnd.openxmlformats-officedocument.presentationml.notesSlide+xml"/>
  <Override PartName="/ppt/tags/tag22.xml" ContentType="application/vnd.openxmlformats-officedocument.presentationml.tags+xml"/>
  <Override PartName="/ppt/notesSlides/notesSlide22.xml" ContentType="application/vnd.openxmlformats-officedocument.presentationml.notesSlide+xml"/>
  <Override PartName="/ppt/tags/tag23.xml" ContentType="application/vnd.openxmlformats-officedocument.presentationml.tags+xml"/>
  <Override PartName="/ppt/notesSlides/notesSlide23.xml" ContentType="application/vnd.openxmlformats-officedocument.presentationml.notesSlide+xml"/>
  <Override PartName="/ppt/tags/tag24.xml" ContentType="application/vnd.openxmlformats-officedocument.presentationml.tags+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7"/>
  </p:notesMasterIdLst>
  <p:sldIdLst>
    <p:sldId id="5964" r:id="rId3"/>
    <p:sldId id="5931" r:id="rId4"/>
    <p:sldId id="5985" r:id="rId5"/>
    <p:sldId id="5986" r:id="rId6"/>
    <p:sldId id="5987" r:id="rId7"/>
    <p:sldId id="5965" r:id="rId8"/>
    <p:sldId id="5971" r:id="rId9"/>
    <p:sldId id="5966" r:id="rId10"/>
    <p:sldId id="5967" r:id="rId11"/>
    <p:sldId id="5968" r:id="rId12"/>
    <p:sldId id="5972" r:id="rId13"/>
    <p:sldId id="5969" r:id="rId14"/>
    <p:sldId id="5983" r:id="rId15"/>
    <p:sldId id="5984" r:id="rId16"/>
    <p:sldId id="5970" r:id="rId17"/>
    <p:sldId id="5974" r:id="rId18"/>
    <p:sldId id="5973" r:id="rId19"/>
    <p:sldId id="5975" r:id="rId20"/>
    <p:sldId id="5976" r:id="rId21"/>
    <p:sldId id="5977" r:id="rId22"/>
    <p:sldId id="5978" r:id="rId23"/>
    <p:sldId id="5989" r:id="rId24"/>
    <p:sldId id="5979" r:id="rId25"/>
    <p:sldId id="598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7E00"/>
    <a:srgbClr val="FFC425"/>
    <a:srgbClr val="FAE600"/>
    <a:srgbClr val="99CA3C"/>
    <a:srgbClr val="469C23"/>
    <a:srgbClr val="00AA91"/>
    <a:srgbClr val="59A6D5"/>
    <a:srgbClr val="376FA7"/>
    <a:srgbClr val="00307E"/>
    <a:srgbClr val="92499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102"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0AC511-5A7A-4D86-8FE0-96A2C1182C54}" type="datetimeFigureOut">
              <a:rPr lang="en-GB" smtClean="0"/>
              <a:t>30/01/2022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028641-02B2-47BD-A8E4-31B7133A295F}" type="slidenum">
              <a:rPr lang="en-GB" smtClean="0"/>
              <a:t>‹#›</a:t>
            </a:fld>
            <a:endParaRPr lang="en-GB"/>
          </a:p>
        </p:txBody>
      </p:sp>
    </p:spTree>
    <p:extLst>
      <p:ext uri="{BB962C8B-B14F-4D97-AF65-F5344CB8AC3E}">
        <p14:creationId xmlns:p14="http://schemas.microsoft.com/office/powerpoint/2010/main" val="2163758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264867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9319552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0779669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290497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8996805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6574889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42906071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4286242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393052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489863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351565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41995050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1317602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054067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086684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3737305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497932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184473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32029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96163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893328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4008152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500096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827140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21E86-B853-4BC8-BEF9-CB1662AB35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F20D33D-C037-4994-B10A-7EBFD6B0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565C8F3-DFD7-47D9-B649-DB2646608F9C}"/>
              </a:ext>
            </a:extLst>
          </p:cNvPr>
          <p:cNvSpPr>
            <a:spLocks noGrp="1"/>
          </p:cNvSpPr>
          <p:nvPr>
            <p:ph type="dt" sz="half" idx="10"/>
          </p:nvPr>
        </p:nvSpPr>
        <p:spPr/>
        <p:txBody>
          <a:bodyPr/>
          <a:lstStyle/>
          <a:p>
            <a:fld id="{C7AB7CAD-9C9F-4082-9296-A30BAB2C889D}" type="datetimeFigureOut">
              <a:rPr lang="en-GB" smtClean="0"/>
              <a:t>30/01/2022</a:t>
            </a:fld>
            <a:endParaRPr lang="en-GB"/>
          </a:p>
        </p:txBody>
      </p:sp>
      <p:sp>
        <p:nvSpPr>
          <p:cNvPr id="5" name="Footer Placeholder 4">
            <a:extLst>
              <a:ext uri="{FF2B5EF4-FFF2-40B4-BE49-F238E27FC236}">
                <a16:creationId xmlns:a16="http://schemas.microsoft.com/office/drawing/2014/main" id="{3D2B5767-A434-4DFA-A939-07D607CDDAD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AC8288A-56FA-46AA-A690-87DFF0B60965}"/>
              </a:ext>
            </a:extLst>
          </p:cNvPr>
          <p:cNvSpPr>
            <a:spLocks noGrp="1"/>
          </p:cNvSpPr>
          <p:nvPr>
            <p:ph type="sldNum" sz="quarter" idx="12"/>
          </p:nvPr>
        </p:nvSpPr>
        <p:spPr/>
        <p:txBody>
          <a:bodyPr/>
          <a:lstStyle/>
          <a:p>
            <a:fld id="{452A562F-2F18-47F8-A473-83318F99AE1F}" type="slidenum">
              <a:rPr lang="en-GB" smtClean="0"/>
              <a:t>‹#›</a:t>
            </a:fld>
            <a:endParaRPr lang="en-GB"/>
          </a:p>
        </p:txBody>
      </p:sp>
    </p:spTree>
    <p:extLst>
      <p:ext uri="{BB962C8B-B14F-4D97-AF65-F5344CB8AC3E}">
        <p14:creationId xmlns:p14="http://schemas.microsoft.com/office/powerpoint/2010/main" val="1360749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CB764-3111-4DD7-87B1-4E166C3B00A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AA58CF4-9E1B-4AAC-938E-A9502E4187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721ECBB-E614-41A8-9A2C-9E1C397C3F9E}"/>
              </a:ext>
            </a:extLst>
          </p:cNvPr>
          <p:cNvSpPr>
            <a:spLocks noGrp="1"/>
          </p:cNvSpPr>
          <p:nvPr>
            <p:ph type="dt" sz="half" idx="10"/>
          </p:nvPr>
        </p:nvSpPr>
        <p:spPr/>
        <p:txBody>
          <a:bodyPr/>
          <a:lstStyle/>
          <a:p>
            <a:fld id="{C7AB7CAD-9C9F-4082-9296-A30BAB2C889D}" type="datetimeFigureOut">
              <a:rPr lang="en-GB" smtClean="0"/>
              <a:t>30/01/2022</a:t>
            </a:fld>
            <a:endParaRPr lang="en-GB"/>
          </a:p>
        </p:txBody>
      </p:sp>
      <p:sp>
        <p:nvSpPr>
          <p:cNvPr id="5" name="Footer Placeholder 4">
            <a:extLst>
              <a:ext uri="{FF2B5EF4-FFF2-40B4-BE49-F238E27FC236}">
                <a16:creationId xmlns:a16="http://schemas.microsoft.com/office/drawing/2014/main" id="{9F93C0AB-B9AE-4B9B-8463-A527C588040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390362B-2DB6-428E-8D30-DE56A1929F09}"/>
              </a:ext>
            </a:extLst>
          </p:cNvPr>
          <p:cNvSpPr>
            <a:spLocks noGrp="1"/>
          </p:cNvSpPr>
          <p:nvPr>
            <p:ph type="sldNum" sz="quarter" idx="12"/>
          </p:nvPr>
        </p:nvSpPr>
        <p:spPr/>
        <p:txBody>
          <a:bodyPr/>
          <a:lstStyle/>
          <a:p>
            <a:fld id="{452A562F-2F18-47F8-A473-83318F99AE1F}" type="slidenum">
              <a:rPr lang="en-GB" smtClean="0"/>
              <a:t>‹#›</a:t>
            </a:fld>
            <a:endParaRPr lang="en-GB"/>
          </a:p>
        </p:txBody>
      </p:sp>
    </p:spTree>
    <p:extLst>
      <p:ext uri="{BB962C8B-B14F-4D97-AF65-F5344CB8AC3E}">
        <p14:creationId xmlns:p14="http://schemas.microsoft.com/office/powerpoint/2010/main" val="2938721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A5AD52-82DB-4188-9315-16498461940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91F5347-9B62-45F8-B943-33D2A5E7EA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3CC9B27-FDC9-45C0-83A1-03E9279AC48F}"/>
              </a:ext>
            </a:extLst>
          </p:cNvPr>
          <p:cNvSpPr>
            <a:spLocks noGrp="1"/>
          </p:cNvSpPr>
          <p:nvPr>
            <p:ph type="dt" sz="half" idx="10"/>
          </p:nvPr>
        </p:nvSpPr>
        <p:spPr/>
        <p:txBody>
          <a:bodyPr/>
          <a:lstStyle/>
          <a:p>
            <a:fld id="{C7AB7CAD-9C9F-4082-9296-A30BAB2C889D}" type="datetimeFigureOut">
              <a:rPr lang="en-GB" smtClean="0"/>
              <a:t>30/01/2022</a:t>
            </a:fld>
            <a:endParaRPr lang="en-GB"/>
          </a:p>
        </p:txBody>
      </p:sp>
      <p:sp>
        <p:nvSpPr>
          <p:cNvPr id="5" name="Footer Placeholder 4">
            <a:extLst>
              <a:ext uri="{FF2B5EF4-FFF2-40B4-BE49-F238E27FC236}">
                <a16:creationId xmlns:a16="http://schemas.microsoft.com/office/drawing/2014/main" id="{2E3422E4-49BE-4C21-BC13-06D1AE901C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EDE77EC-FD1F-4BE0-ACA8-A7CA7BB82EF9}"/>
              </a:ext>
            </a:extLst>
          </p:cNvPr>
          <p:cNvSpPr>
            <a:spLocks noGrp="1"/>
          </p:cNvSpPr>
          <p:nvPr>
            <p:ph type="sldNum" sz="quarter" idx="12"/>
          </p:nvPr>
        </p:nvSpPr>
        <p:spPr/>
        <p:txBody>
          <a:bodyPr/>
          <a:lstStyle/>
          <a:p>
            <a:fld id="{452A562F-2F18-47F8-A473-83318F99AE1F}" type="slidenum">
              <a:rPr lang="en-GB" smtClean="0"/>
              <a:t>‹#›</a:t>
            </a:fld>
            <a:endParaRPr lang="en-GB"/>
          </a:p>
        </p:txBody>
      </p:sp>
    </p:spTree>
    <p:extLst>
      <p:ext uri="{BB962C8B-B14F-4D97-AF65-F5344CB8AC3E}">
        <p14:creationId xmlns:p14="http://schemas.microsoft.com/office/powerpoint/2010/main" val="17138989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hite 01">
    <p:bg>
      <p:bgPr>
        <a:solidFill>
          <a:srgbClr val="191919"/>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086DCCAA-44A0-43C2-B5DA-3F1E84563A98}"/>
              </a:ext>
            </a:extLst>
          </p:cNvPr>
          <p:cNvSpPr>
            <a:spLocks noGrp="1"/>
          </p:cNvSpPr>
          <p:nvPr>
            <p:ph type="title"/>
          </p:nvPr>
        </p:nvSpPr>
        <p:spPr/>
        <p:txBody>
          <a:bodyPr/>
          <a:lstStyle>
            <a:lvl1pPr>
              <a:defRPr>
                <a:solidFill>
                  <a:schemeClr val="accent1">
                    <a:lumMod val="20000"/>
                    <a:lumOff val="80000"/>
                  </a:schemeClr>
                </a:solidFill>
              </a:defRPr>
            </a:lvl1pPr>
          </a:lstStyle>
          <a:p>
            <a:r>
              <a:rPr lang="en-GB" dirty="0"/>
              <a:t>Click to edit Master title style</a:t>
            </a:r>
          </a:p>
        </p:txBody>
      </p:sp>
      <p:sp>
        <p:nvSpPr>
          <p:cNvPr id="7" name="Content Placeholder 6">
            <a:extLst>
              <a:ext uri="{FF2B5EF4-FFF2-40B4-BE49-F238E27FC236}">
                <a16:creationId xmlns:a16="http://schemas.microsoft.com/office/drawing/2014/main" id="{84AA12D6-F2F6-489F-A369-37440A80B0B1}"/>
              </a:ext>
            </a:extLst>
          </p:cNvPr>
          <p:cNvSpPr>
            <a:spLocks noGrp="1"/>
          </p:cNvSpPr>
          <p:nvPr>
            <p:ph sz="quarter" idx="13"/>
          </p:nvPr>
        </p:nvSpPr>
        <p:spPr>
          <a:xfrm>
            <a:off x="338337" y="1304925"/>
            <a:ext cx="11518700" cy="47879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3508323924"/>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hite 0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4D6C8A-D143-48A9-8DCC-C80034F02D96}"/>
              </a:ext>
            </a:extLst>
          </p:cNvPr>
          <p:cNvSpPr>
            <a:spLocks noGrp="1"/>
          </p:cNvSpPr>
          <p:nvPr>
            <p:ph type="title"/>
          </p:nvPr>
        </p:nvSpPr>
        <p:spPr>
          <a:xfrm>
            <a:off x="336000" y="727200"/>
            <a:ext cx="11520000" cy="405683"/>
          </a:xfrm>
        </p:spPr>
        <p:txBody>
          <a:body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0E23572F-1485-421C-A65B-7F18A4F1485B}"/>
              </a:ext>
            </a:extLst>
          </p:cNvPr>
          <p:cNvSpPr>
            <a:spLocks noGrp="1"/>
          </p:cNvSpPr>
          <p:nvPr>
            <p:ph sz="quarter" idx="23"/>
          </p:nvPr>
        </p:nvSpPr>
        <p:spPr>
          <a:xfrm>
            <a:off x="338336" y="1304925"/>
            <a:ext cx="5616000" cy="4788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Content Placeholder 4">
            <a:extLst>
              <a:ext uri="{FF2B5EF4-FFF2-40B4-BE49-F238E27FC236}">
                <a16:creationId xmlns:a16="http://schemas.microsoft.com/office/drawing/2014/main" id="{14DC4D40-CC27-4506-8D92-3D98926FA12B}"/>
              </a:ext>
            </a:extLst>
          </p:cNvPr>
          <p:cNvSpPr>
            <a:spLocks noGrp="1"/>
          </p:cNvSpPr>
          <p:nvPr>
            <p:ph sz="quarter" idx="24"/>
          </p:nvPr>
        </p:nvSpPr>
        <p:spPr>
          <a:xfrm>
            <a:off x="6240000" y="1304925"/>
            <a:ext cx="5616000" cy="4788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cxnSp>
        <p:nvCxnSpPr>
          <p:cNvPr id="18" name="Straight Connector 17">
            <a:extLst>
              <a:ext uri="{FF2B5EF4-FFF2-40B4-BE49-F238E27FC236}">
                <a16:creationId xmlns:a16="http://schemas.microsoft.com/office/drawing/2014/main" id="{5D275D5D-7B42-4C43-9262-875E6196F6C9}"/>
              </a:ext>
            </a:extLst>
          </p:cNvPr>
          <p:cNvCxnSpPr>
            <a:cxnSpLocks/>
          </p:cNvCxnSpPr>
          <p:nvPr userDrawn="1"/>
        </p:nvCxnSpPr>
        <p:spPr>
          <a:xfrm>
            <a:off x="334800" y="1130400"/>
            <a:ext cx="11518701" cy="0"/>
          </a:xfrm>
          <a:prstGeom prst="line">
            <a:avLst/>
          </a:prstGeom>
          <a:ln w="19050">
            <a:solidFill>
              <a:srgbClr val="1A45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09537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hite 03">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89915B13-F42B-4D31-B0DB-30FCC962C62D}"/>
              </a:ext>
            </a:extLst>
          </p:cNvPr>
          <p:cNvSpPr>
            <a:spLocks noGrp="1"/>
          </p:cNvSpPr>
          <p:nvPr>
            <p:ph type="title"/>
          </p:nvPr>
        </p:nvSpPr>
        <p:spPr/>
        <p:txBody>
          <a:body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1DA64B76-2DB7-420D-AE65-AACCE3DF3E6D}"/>
              </a:ext>
            </a:extLst>
          </p:cNvPr>
          <p:cNvSpPr>
            <a:spLocks noGrp="1"/>
          </p:cNvSpPr>
          <p:nvPr>
            <p:ph sz="quarter" idx="28"/>
          </p:nvPr>
        </p:nvSpPr>
        <p:spPr>
          <a:xfrm>
            <a:off x="338336" y="1304925"/>
            <a:ext cx="5616000" cy="1440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Content Placeholder 4">
            <a:extLst>
              <a:ext uri="{FF2B5EF4-FFF2-40B4-BE49-F238E27FC236}">
                <a16:creationId xmlns:a16="http://schemas.microsoft.com/office/drawing/2014/main" id="{F335D94E-B7B2-41AF-8ACA-65EBCE84C37C}"/>
              </a:ext>
            </a:extLst>
          </p:cNvPr>
          <p:cNvSpPr>
            <a:spLocks noGrp="1"/>
          </p:cNvSpPr>
          <p:nvPr>
            <p:ph sz="quarter" idx="29"/>
          </p:nvPr>
        </p:nvSpPr>
        <p:spPr>
          <a:xfrm>
            <a:off x="338336" y="2932126"/>
            <a:ext cx="5616000" cy="3160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Content Placeholder 6">
            <a:extLst>
              <a:ext uri="{FF2B5EF4-FFF2-40B4-BE49-F238E27FC236}">
                <a16:creationId xmlns:a16="http://schemas.microsoft.com/office/drawing/2014/main" id="{45C2A747-6563-48A3-B274-81B6631396CF}"/>
              </a:ext>
            </a:extLst>
          </p:cNvPr>
          <p:cNvSpPr>
            <a:spLocks noGrp="1"/>
          </p:cNvSpPr>
          <p:nvPr>
            <p:ph sz="quarter" idx="30"/>
          </p:nvPr>
        </p:nvSpPr>
        <p:spPr>
          <a:xfrm>
            <a:off x="6241038" y="1304926"/>
            <a:ext cx="5616000" cy="4788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cxnSp>
        <p:nvCxnSpPr>
          <p:cNvPr id="25" name="Straight Connector 24">
            <a:extLst>
              <a:ext uri="{FF2B5EF4-FFF2-40B4-BE49-F238E27FC236}">
                <a16:creationId xmlns:a16="http://schemas.microsoft.com/office/drawing/2014/main" id="{8FB6D8F4-3523-41A4-8DEB-79A9E546503E}"/>
              </a:ext>
            </a:extLst>
          </p:cNvPr>
          <p:cNvCxnSpPr>
            <a:cxnSpLocks/>
          </p:cNvCxnSpPr>
          <p:nvPr userDrawn="1"/>
        </p:nvCxnSpPr>
        <p:spPr>
          <a:xfrm>
            <a:off x="334800" y="1130400"/>
            <a:ext cx="11518701" cy="0"/>
          </a:xfrm>
          <a:prstGeom prst="line">
            <a:avLst/>
          </a:prstGeom>
          <a:ln w="19050">
            <a:solidFill>
              <a:srgbClr val="1A45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5157760"/>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hite 04">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8F50382-5763-4797-9C1C-AFF9C14F938F}"/>
              </a:ext>
            </a:extLst>
          </p:cNvPr>
          <p:cNvSpPr>
            <a:spLocks noGrp="1"/>
          </p:cNvSpPr>
          <p:nvPr>
            <p:ph type="title"/>
          </p:nvPr>
        </p:nvSpPr>
        <p:spPr/>
        <p:txBody>
          <a:bodyPr/>
          <a:lstStyle/>
          <a:p>
            <a:r>
              <a:rPr lang="en-GB"/>
              <a:t>Click to edit Master title style</a:t>
            </a:r>
            <a:endParaRPr lang="en-GB" dirty="0"/>
          </a:p>
        </p:txBody>
      </p:sp>
      <p:sp>
        <p:nvSpPr>
          <p:cNvPr id="5" name="Picture Placeholder 2">
            <a:extLst>
              <a:ext uri="{FF2B5EF4-FFF2-40B4-BE49-F238E27FC236}">
                <a16:creationId xmlns:a16="http://schemas.microsoft.com/office/drawing/2014/main" id="{0C889B6B-814B-424D-9246-128BBF50AB14}"/>
              </a:ext>
            </a:extLst>
          </p:cNvPr>
          <p:cNvSpPr>
            <a:spLocks noGrp="1"/>
          </p:cNvSpPr>
          <p:nvPr>
            <p:ph type="pic" sz="quarter" idx="33"/>
          </p:nvPr>
        </p:nvSpPr>
        <p:spPr>
          <a:xfrm>
            <a:off x="334964" y="4544824"/>
            <a:ext cx="3708000" cy="1548001"/>
          </a:xfrm>
          <a:prstGeom prst="rect">
            <a:avLst/>
          </a:prstGeom>
          <a:noFill/>
        </p:spPr>
        <p:txBody>
          <a:bodyPr anchor="ctr" anchorCtr="0"/>
          <a:lstStyle>
            <a:lvl1pPr marL="0" indent="0" algn="ctr">
              <a:buNone/>
              <a:defRPr sz="1867">
                <a:solidFill>
                  <a:schemeClr val="tx1"/>
                </a:solidFill>
              </a:defRPr>
            </a:lvl1pPr>
          </a:lstStyle>
          <a:p>
            <a:endParaRPr lang="en-GB"/>
          </a:p>
        </p:txBody>
      </p:sp>
      <p:sp>
        <p:nvSpPr>
          <p:cNvPr id="6" name="Picture Placeholder 2">
            <a:extLst>
              <a:ext uri="{FF2B5EF4-FFF2-40B4-BE49-F238E27FC236}">
                <a16:creationId xmlns:a16="http://schemas.microsoft.com/office/drawing/2014/main" id="{78181A48-4B1C-F44A-B7BD-697454A18DE5}"/>
              </a:ext>
            </a:extLst>
          </p:cNvPr>
          <p:cNvSpPr>
            <a:spLocks noGrp="1"/>
          </p:cNvSpPr>
          <p:nvPr>
            <p:ph type="pic" sz="quarter" idx="34"/>
          </p:nvPr>
        </p:nvSpPr>
        <p:spPr>
          <a:xfrm>
            <a:off x="4242000" y="4544826"/>
            <a:ext cx="3708000" cy="1548000"/>
          </a:xfrm>
          <a:prstGeom prst="rect">
            <a:avLst/>
          </a:prstGeom>
          <a:noFill/>
        </p:spPr>
        <p:txBody>
          <a:bodyPr anchor="ctr" anchorCtr="0"/>
          <a:lstStyle>
            <a:lvl1pPr marL="0" indent="0" algn="ctr">
              <a:buNone/>
              <a:defRPr sz="1867">
                <a:solidFill>
                  <a:schemeClr val="tx1"/>
                </a:solidFill>
              </a:defRPr>
            </a:lvl1pPr>
          </a:lstStyle>
          <a:p>
            <a:endParaRPr lang="en-GB"/>
          </a:p>
        </p:txBody>
      </p:sp>
      <p:sp>
        <p:nvSpPr>
          <p:cNvPr id="7" name="Picture Placeholder 2">
            <a:extLst>
              <a:ext uri="{FF2B5EF4-FFF2-40B4-BE49-F238E27FC236}">
                <a16:creationId xmlns:a16="http://schemas.microsoft.com/office/drawing/2014/main" id="{B9D13357-A400-D646-8E82-41A67F698150}"/>
              </a:ext>
            </a:extLst>
          </p:cNvPr>
          <p:cNvSpPr>
            <a:spLocks noGrp="1"/>
          </p:cNvSpPr>
          <p:nvPr>
            <p:ph type="pic" sz="quarter" idx="35"/>
          </p:nvPr>
        </p:nvSpPr>
        <p:spPr>
          <a:xfrm>
            <a:off x="8149037" y="4544826"/>
            <a:ext cx="3708000" cy="1548000"/>
          </a:xfrm>
          <a:prstGeom prst="rect">
            <a:avLst/>
          </a:prstGeom>
          <a:noFill/>
        </p:spPr>
        <p:txBody>
          <a:bodyPr anchor="ctr" anchorCtr="0"/>
          <a:lstStyle>
            <a:lvl1pPr marL="0" indent="0" algn="ctr">
              <a:buNone/>
              <a:defRPr sz="1867">
                <a:solidFill>
                  <a:schemeClr val="tx1"/>
                </a:solidFill>
              </a:defRPr>
            </a:lvl1pPr>
          </a:lstStyle>
          <a:p>
            <a:endParaRPr lang="en-GB"/>
          </a:p>
        </p:txBody>
      </p:sp>
      <p:sp>
        <p:nvSpPr>
          <p:cNvPr id="4" name="Content Placeholder 3">
            <a:extLst>
              <a:ext uri="{FF2B5EF4-FFF2-40B4-BE49-F238E27FC236}">
                <a16:creationId xmlns:a16="http://schemas.microsoft.com/office/drawing/2014/main" id="{CFAD612A-00CD-4401-BFD4-DCEEBEFFC7FA}"/>
              </a:ext>
            </a:extLst>
          </p:cNvPr>
          <p:cNvSpPr>
            <a:spLocks noGrp="1"/>
          </p:cNvSpPr>
          <p:nvPr>
            <p:ph sz="quarter" idx="37"/>
          </p:nvPr>
        </p:nvSpPr>
        <p:spPr>
          <a:xfrm>
            <a:off x="338337" y="1304926"/>
            <a:ext cx="11518700" cy="3096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cxnSp>
        <p:nvCxnSpPr>
          <p:cNvPr id="21" name="Straight Connector 20">
            <a:extLst>
              <a:ext uri="{FF2B5EF4-FFF2-40B4-BE49-F238E27FC236}">
                <a16:creationId xmlns:a16="http://schemas.microsoft.com/office/drawing/2014/main" id="{CD5838DB-6302-4EB5-8479-76FD886DDABA}"/>
              </a:ext>
            </a:extLst>
          </p:cNvPr>
          <p:cNvCxnSpPr>
            <a:cxnSpLocks/>
          </p:cNvCxnSpPr>
          <p:nvPr userDrawn="1"/>
        </p:nvCxnSpPr>
        <p:spPr>
          <a:xfrm>
            <a:off x="334800" y="1130400"/>
            <a:ext cx="11518701" cy="0"/>
          </a:xfrm>
          <a:prstGeom prst="line">
            <a:avLst/>
          </a:prstGeom>
          <a:ln w="19050">
            <a:solidFill>
              <a:srgbClr val="1A45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7469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hite 05">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78F45A4-F6E8-4F55-8CD5-B08B33E221C0}"/>
              </a:ext>
            </a:extLst>
          </p:cNvPr>
          <p:cNvSpPr>
            <a:spLocks noGrp="1"/>
          </p:cNvSpPr>
          <p:nvPr>
            <p:ph type="title"/>
          </p:nvPr>
        </p:nvSpPr>
        <p:spPr/>
        <p:txBody>
          <a:bodyPr/>
          <a:lstStyle/>
          <a:p>
            <a:r>
              <a:rPr lang="en-GB"/>
              <a:t>Click to edit Master title style</a:t>
            </a:r>
            <a:endParaRPr lang="en-GB" dirty="0"/>
          </a:p>
        </p:txBody>
      </p:sp>
      <p:cxnSp>
        <p:nvCxnSpPr>
          <p:cNvPr id="9" name="Straight Connector 8">
            <a:extLst>
              <a:ext uri="{FF2B5EF4-FFF2-40B4-BE49-F238E27FC236}">
                <a16:creationId xmlns:a16="http://schemas.microsoft.com/office/drawing/2014/main" id="{315AEB10-86B1-4F33-8141-7C20FABCB010}"/>
              </a:ext>
            </a:extLst>
          </p:cNvPr>
          <p:cNvCxnSpPr>
            <a:cxnSpLocks/>
          </p:cNvCxnSpPr>
          <p:nvPr userDrawn="1"/>
        </p:nvCxnSpPr>
        <p:spPr>
          <a:xfrm>
            <a:off x="334800" y="1130400"/>
            <a:ext cx="11518701" cy="0"/>
          </a:xfrm>
          <a:prstGeom prst="line">
            <a:avLst/>
          </a:prstGeom>
          <a:ln w="19050">
            <a:solidFill>
              <a:srgbClr val="1A45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73082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tandard Image">
    <p:spTree>
      <p:nvGrpSpPr>
        <p:cNvPr id="1" name=""/>
        <p:cNvGrpSpPr/>
        <p:nvPr/>
      </p:nvGrpSpPr>
      <p:grpSpPr>
        <a:xfrm>
          <a:off x="0" y="0"/>
          <a:ext cx="0" cy="0"/>
          <a:chOff x="0" y="0"/>
          <a:chExt cx="0" cy="0"/>
        </a:xfrm>
      </p:grpSpPr>
      <p:pic>
        <p:nvPicPr>
          <p:cNvPr id="3" name="Picture 2" descr="A view of the earth from space&#10;&#10;Description automatically generated with medium confidence">
            <a:extLst>
              <a:ext uri="{FF2B5EF4-FFF2-40B4-BE49-F238E27FC236}">
                <a16:creationId xmlns:a16="http://schemas.microsoft.com/office/drawing/2014/main" id="{38F9922A-79C1-3443-B0A4-0751774375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6074"/>
            <a:ext cx="12192000" cy="4251659"/>
          </a:xfrm>
          <a:prstGeom prst="rect">
            <a:avLst/>
          </a:prstGeom>
        </p:spPr>
      </p:pic>
      <p:sp>
        <p:nvSpPr>
          <p:cNvPr id="16" name="Title 1">
            <a:extLst>
              <a:ext uri="{FF2B5EF4-FFF2-40B4-BE49-F238E27FC236}">
                <a16:creationId xmlns:a16="http://schemas.microsoft.com/office/drawing/2014/main" id="{725F2F88-BB4E-1541-AB99-4AE4C2292F43}"/>
              </a:ext>
            </a:extLst>
          </p:cNvPr>
          <p:cNvSpPr>
            <a:spLocks noGrp="1"/>
          </p:cNvSpPr>
          <p:nvPr>
            <p:ph type="title" hasCustomPrompt="1"/>
          </p:nvPr>
        </p:nvSpPr>
        <p:spPr>
          <a:xfrm>
            <a:off x="225426" y="4585979"/>
            <a:ext cx="9443871" cy="651905"/>
          </a:xfrm>
          <a:prstGeom prst="rect">
            <a:avLst/>
          </a:prstGeom>
        </p:spPr>
        <p:txBody>
          <a:bodyPr anchor="b" anchorCtr="0"/>
          <a:lstStyle>
            <a:lvl1pPr marL="0" indent="0">
              <a:tabLst>
                <a:tab pos="6925387" algn="l"/>
              </a:tabLst>
              <a:defRPr sz="4000" b="0">
                <a:solidFill>
                  <a:schemeClr val="bg1"/>
                </a:solidFill>
              </a:defRPr>
            </a:lvl1pPr>
          </a:lstStyle>
          <a:p>
            <a:r>
              <a:rPr lang="en-US"/>
              <a:t>CLICK TO EDIT MASTER TITLE</a:t>
            </a:r>
          </a:p>
        </p:txBody>
      </p:sp>
      <p:sp>
        <p:nvSpPr>
          <p:cNvPr id="17" name="Text Placeholder 2">
            <a:extLst>
              <a:ext uri="{FF2B5EF4-FFF2-40B4-BE49-F238E27FC236}">
                <a16:creationId xmlns:a16="http://schemas.microsoft.com/office/drawing/2014/main" id="{E55D02BF-F45D-E44A-94E7-58F6D40A02D8}"/>
              </a:ext>
            </a:extLst>
          </p:cNvPr>
          <p:cNvSpPr>
            <a:spLocks noGrp="1"/>
          </p:cNvSpPr>
          <p:nvPr>
            <p:ph type="body" sz="quarter" idx="11" hasCustomPrompt="1"/>
          </p:nvPr>
        </p:nvSpPr>
        <p:spPr>
          <a:xfrm>
            <a:off x="225426" y="6223168"/>
            <a:ext cx="9444039" cy="623888"/>
          </a:xfrm>
          <a:prstGeom prst="rect">
            <a:avLst/>
          </a:prstGeom>
        </p:spPr>
        <p:txBody>
          <a:bodyPr/>
          <a:lstStyle>
            <a:lvl1pPr>
              <a:buNone/>
              <a:defRPr sz="2400">
                <a:solidFill>
                  <a:schemeClr val="bg2"/>
                </a:solidFill>
              </a:defRPr>
            </a:lvl1pPr>
          </a:lstStyle>
          <a:p>
            <a:r>
              <a:rPr lang="en-US" sz="2800" b="0"/>
              <a:t>Click to edit date</a:t>
            </a:r>
          </a:p>
        </p:txBody>
      </p:sp>
      <p:sp>
        <p:nvSpPr>
          <p:cNvPr id="18" name="Text Placeholder 2">
            <a:extLst>
              <a:ext uri="{FF2B5EF4-FFF2-40B4-BE49-F238E27FC236}">
                <a16:creationId xmlns:a16="http://schemas.microsoft.com/office/drawing/2014/main" id="{6E889A10-DFD7-8C49-939C-B62B45146AA6}"/>
              </a:ext>
            </a:extLst>
          </p:cNvPr>
          <p:cNvSpPr>
            <a:spLocks noGrp="1"/>
          </p:cNvSpPr>
          <p:nvPr>
            <p:ph type="body" sz="quarter" idx="12" hasCustomPrompt="1"/>
          </p:nvPr>
        </p:nvSpPr>
        <p:spPr>
          <a:xfrm>
            <a:off x="226485" y="5266265"/>
            <a:ext cx="9442449" cy="578585"/>
          </a:xfrm>
          <a:prstGeom prst="rect">
            <a:avLst/>
          </a:prstGeom>
        </p:spPr>
        <p:txBody>
          <a:bodyPr/>
          <a:lstStyle>
            <a:lvl1pPr marL="0" indent="0">
              <a:buFont typeface="Arial" panose="020B0604020202020204" pitchFamily="34" charset="0"/>
              <a:buNone/>
              <a:defRPr sz="4000">
                <a:solidFill>
                  <a:schemeClr val="bg2"/>
                </a:solidFill>
              </a:defRPr>
            </a:lvl1pPr>
          </a:lstStyle>
          <a:p>
            <a:pPr lvl="0"/>
            <a:r>
              <a:rPr lang="en-US"/>
              <a:t>CLICK TO EDIT SUBTITLE</a:t>
            </a:r>
          </a:p>
        </p:txBody>
      </p:sp>
      <p:cxnSp>
        <p:nvCxnSpPr>
          <p:cNvPr id="19" name="Straight Connector 18">
            <a:extLst>
              <a:ext uri="{FF2B5EF4-FFF2-40B4-BE49-F238E27FC236}">
                <a16:creationId xmlns:a16="http://schemas.microsoft.com/office/drawing/2014/main" id="{AD90EA90-0888-424B-893B-ED99FD9436BD}"/>
              </a:ext>
            </a:extLst>
          </p:cNvPr>
          <p:cNvCxnSpPr/>
          <p:nvPr userDrawn="1"/>
        </p:nvCxnSpPr>
        <p:spPr>
          <a:xfrm>
            <a:off x="226485" y="6034008"/>
            <a:ext cx="9442449" cy="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95135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Image Layout 01">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D4C550D-A106-0F4C-B6F4-51A975BA1022}"/>
              </a:ext>
            </a:extLst>
          </p:cNvPr>
          <p:cNvSpPr/>
          <p:nvPr userDrawn="1"/>
        </p:nvSpPr>
        <p:spPr>
          <a:xfrm>
            <a:off x="225425" y="250825"/>
            <a:ext cx="11714784" cy="5842001"/>
          </a:xfrm>
          <a:prstGeom prst="rect">
            <a:avLst/>
          </a:prstGeom>
          <a:solidFill>
            <a:srgbClr val="323E48">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cxnSp>
        <p:nvCxnSpPr>
          <p:cNvPr id="27" name="Straight Connector 26">
            <a:extLst>
              <a:ext uri="{FF2B5EF4-FFF2-40B4-BE49-F238E27FC236}">
                <a16:creationId xmlns:a16="http://schemas.microsoft.com/office/drawing/2014/main" id="{6F6A31B6-44A9-314F-AF5F-612F83D598F7}"/>
              </a:ext>
            </a:extLst>
          </p:cNvPr>
          <p:cNvCxnSpPr>
            <a:cxnSpLocks/>
          </p:cNvCxnSpPr>
          <p:nvPr userDrawn="1"/>
        </p:nvCxnSpPr>
        <p:spPr>
          <a:xfrm>
            <a:off x="338337" y="1150391"/>
            <a:ext cx="556114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7DD93AAE-276C-9E46-A9BE-23E1F0CD9C11}"/>
              </a:ext>
            </a:extLst>
          </p:cNvPr>
          <p:cNvSpPr>
            <a:spLocks noGrp="1"/>
          </p:cNvSpPr>
          <p:nvPr>
            <p:ph type="title" hasCustomPrompt="1"/>
          </p:nvPr>
        </p:nvSpPr>
        <p:spPr>
          <a:xfrm>
            <a:off x="334433" y="731288"/>
            <a:ext cx="5565048"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
        <p:nvSpPr>
          <p:cNvPr id="13" name="Picture Placeholder 12">
            <a:extLst>
              <a:ext uri="{FF2B5EF4-FFF2-40B4-BE49-F238E27FC236}">
                <a16:creationId xmlns:a16="http://schemas.microsoft.com/office/drawing/2014/main" id="{E9794004-4F5E-A24A-BF64-F4C441760830}"/>
              </a:ext>
            </a:extLst>
          </p:cNvPr>
          <p:cNvSpPr>
            <a:spLocks noGrp="1"/>
          </p:cNvSpPr>
          <p:nvPr>
            <p:ph type="pic" sz="quarter" idx="11" hasCustomPrompt="1"/>
          </p:nvPr>
        </p:nvSpPr>
        <p:spPr>
          <a:xfrm>
            <a:off x="6096001" y="250825"/>
            <a:ext cx="5847081" cy="5842000"/>
          </a:xfrm>
          <a:prstGeom prst="rect">
            <a:avLst/>
          </a:prstGeom>
          <a:solidFill>
            <a:srgbClr val="D0D2D2"/>
          </a:solidFill>
        </p:spPr>
        <p:txBody>
          <a:bodyPr anchor="ctr" anchorCtr="0"/>
          <a:lstStyle>
            <a:lvl1pPr marL="0" indent="0" algn="ctr">
              <a:buNone/>
              <a:defRPr sz="1600">
                <a:solidFill>
                  <a:schemeClr val="bg2">
                    <a:lumMod val="75000"/>
                  </a:schemeClr>
                </a:solidFill>
              </a:defRPr>
            </a:lvl1pPr>
          </a:lstStyle>
          <a:p>
            <a:r>
              <a:rPr lang="en-GB"/>
              <a:t>Click to add picture</a:t>
            </a:r>
          </a:p>
        </p:txBody>
      </p:sp>
      <p:sp>
        <p:nvSpPr>
          <p:cNvPr id="31" name="Content Placeholder 3">
            <a:extLst>
              <a:ext uri="{FF2B5EF4-FFF2-40B4-BE49-F238E27FC236}">
                <a16:creationId xmlns:a16="http://schemas.microsoft.com/office/drawing/2014/main" id="{3C63CDC3-835F-CD42-9760-1940FB7979E5}"/>
              </a:ext>
            </a:extLst>
          </p:cNvPr>
          <p:cNvSpPr>
            <a:spLocks noGrp="1"/>
          </p:cNvSpPr>
          <p:nvPr>
            <p:ph sz="half" idx="23"/>
          </p:nvPr>
        </p:nvSpPr>
        <p:spPr>
          <a:xfrm>
            <a:off x="338337" y="1412875"/>
            <a:ext cx="5600699" cy="4506383"/>
          </a:xfrm>
          <a:prstGeom prst="rect">
            <a:avLst/>
          </a:prstGeom>
          <a:noFill/>
        </p:spPr>
        <p:txBody>
          <a:bodyPr lIns="0" tIns="0" rIns="0" bIns="0"/>
          <a:lstStyle>
            <a:lvl1pPr marL="191995">
              <a:lnSpc>
                <a:spcPct val="100000"/>
              </a:lnSpc>
              <a:spcBef>
                <a:spcPts val="800"/>
              </a:spcBef>
              <a:buClrTx/>
              <a:defRPr sz="1867">
                <a:solidFill>
                  <a:srgbClr val="000000"/>
                </a:solidFill>
              </a:defRPr>
            </a:lvl1pPr>
            <a:lvl2pPr marL="383990">
              <a:lnSpc>
                <a:spcPct val="100000"/>
              </a:lnSpc>
              <a:spcBef>
                <a:spcPts val="533"/>
              </a:spcBef>
              <a:buClrTx/>
              <a:defRPr sz="1867">
                <a:solidFill>
                  <a:srgbClr val="000000"/>
                </a:solidFill>
              </a:defRPr>
            </a:lvl2pPr>
            <a:lvl3pPr marL="383990">
              <a:lnSpc>
                <a:spcPct val="100000"/>
              </a:lnSpc>
              <a:spcBef>
                <a:spcPts val="533"/>
              </a:spcBef>
              <a:buClrTx/>
              <a:defRPr sz="1867">
                <a:solidFill>
                  <a:srgbClr val="000000"/>
                </a:solidFill>
              </a:defRPr>
            </a:lvl3pPr>
            <a:lvl4pPr marL="383990">
              <a:lnSpc>
                <a:spcPct val="100000"/>
              </a:lnSpc>
              <a:spcBef>
                <a:spcPts val="533"/>
              </a:spcBef>
              <a:buClrTx/>
              <a:defRPr sz="1867">
                <a:solidFill>
                  <a:srgbClr val="000000"/>
                </a:solidFill>
              </a:defRPr>
            </a:lvl4pPr>
            <a:lvl5pPr marL="383990">
              <a:lnSpc>
                <a:spcPct val="100000"/>
              </a:lnSpc>
              <a:spcBef>
                <a:spcPts val="533"/>
              </a:spcBef>
              <a:buClrTx/>
              <a:defRPr sz="1867">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1398217"/>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White 05">
    <p:spTree>
      <p:nvGrpSpPr>
        <p:cNvPr id="1" name=""/>
        <p:cNvGrpSpPr/>
        <p:nvPr/>
      </p:nvGrpSpPr>
      <p:grpSpPr>
        <a:xfrm>
          <a:off x="0" y="0"/>
          <a:ext cx="0" cy="0"/>
          <a:chOff x="0" y="0"/>
          <a:chExt cx="0" cy="0"/>
        </a:xfrm>
      </p:grpSpPr>
    </p:spTree>
    <p:extLst>
      <p:ext uri="{BB962C8B-B14F-4D97-AF65-F5344CB8AC3E}">
        <p14:creationId xmlns:p14="http://schemas.microsoft.com/office/powerpoint/2010/main" val="835641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12E61-974D-4C33-8BE8-74C1FCA4E15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F559722-D5A5-4C2D-AC06-17724DC789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18F7FA2-8B34-424F-97CC-F1F55878EAB2}"/>
              </a:ext>
            </a:extLst>
          </p:cNvPr>
          <p:cNvSpPr>
            <a:spLocks noGrp="1"/>
          </p:cNvSpPr>
          <p:nvPr>
            <p:ph type="dt" sz="half" idx="10"/>
          </p:nvPr>
        </p:nvSpPr>
        <p:spPr/>
        <p:txBody>
          <a:bodyPr/>
          <a:lstStyle/>
          <a:p>
            <a:fld id="{C7AB7CAD-9C9F-4082-9296-A30BAB2C889D}" type="datetimeFigureOut">
              <a:rPr lang="en-GB" smtClean="0"/>
              <a:t>30/01/2022</a:t>
            </a:fld>
            <a:endParaRPr lang="en-GB"/>
          </a:p>
        </p:txBody>
      </p:sp>
      <p:sp>
        <p:nvSpPr>
          <p:cNvPr id="5" name="Footer Placeholder 4">
            <a:extLst>
              <a:ext uri="{FF2B5EF4-FFF2-40B4-BE49-F238E27FC236}">
                <a16:creationId xmlns:a16="http://schemas.microsoft.com/office/drawing/2014/main" id="{EC0FFE6D-BDF2-4645-B822-13413F53572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9B98CA8-6E42-480F-ACD8-EC5F3935A48B}"/>
              </a:ext>
            </a:extLst>
          </p:cNvPr>
          <p:cNvSpPr>
            <a:spLocks noGrp="1"/>
          </p:cNvSpPr>
          <p:nvPr>
            <p:ph type="sldNum" sz="quarter" idx="12"/>
          </p:nvPr>
        </p:nvSpPr>
        <p:spPr/>
        <p:txBody>
          <a:bodyPr/>
          <a:lstStyle/>
          <a:p>
            <a:fld id="{452A562F-2F18-47F8-A473-83318F99AE1F}" type="slidenum">
              <a:rPr lang="en-GB" smtClean="0"/>
              <a:t>‹#›</a:t>
            </a:fld>
            <a:endParaRPr lang="en-GB"/>
          </a:p>
        </p:txBody>
      </p:sp>
    </p:spTree>
    <p:extLst>
      <p:ext uri="{BB962C8B-B14F-4D97-AF65-F5344CB8AC3E}">
        <p14:creationId xmlns:p14="http://schemas.microsoft.com/office/powerpoint/2010/main" val="35958547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Living Blue 0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0DDFC69-042C-7547-8373-80F5A109D9A4}"/>
              </a:ext>
            </a:extLst>
          </p:cNvPr>
          <p:cNvSpPr/>
          <p:nvPr userDrawn="1"/>
        </p:nvSpPr>
        <p:spPr>
          <a:xfrm>
            <a:off x="225425" y="250825"/>
            <a:ext cx="11714784" cy="5842001"/>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FFFFFF"/>
              </a:solidFill>
            </a:endParaRPr>
          </a:p>
        </p:txBody>
      </p:sp>
      <p:sp>
        <p:nvSpPr>
          <p:cNvPr id="15" name="Title 1">
            <a:extLst>
              <a:ext uri="{FF2B5EF4-FFF2-40B4-BE49-F238E27FC236}">
                <a16:creationId xmlns:a16="http://schemas.microsoft.com/office/drawing/2014/main" id="{BE748F39-877A-9340-965D-EB7CCA6BA19B}"/>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FFFFFF"/>
                </a:solidFill>
              </a:defRPr>
            </a:lvl1pPr>
          </a:lstStyle>
          <a:p>
            <a:r>
              <a:rPr lang="en-GB"/>
              <a:t>CLICK TO EDIT MASTER TITLE STYLE</a:t>
            </a:r>
            <a:endParaRPr lang="en-US"/>
          </a:p>
        </p:txBody>
      </p:sp>
      <p:sp>
        <p:nvSpPr>
          <p:cNvPr id="25" name="Content Placeholder 3">
            <a:extLst>
              <a:ext uri="{FF2B5EF4-FFF2-40B4-BE49-F238E27FC236}">
                <a16:creationId xmlns:a16="http://schemas.microsoft.com/office/drawing/2014/main" id="{420E24C3-5103-804F-A42D-591545B720D9}"/>
              </a:ext>
            </a:extLst>
          </p:cNvPr>
          <p:cNvSpPr>
            <a:spLocks noGrp="1"/>
          </p:cNvSpPr>
          <p:nvPr>
            <p:ph sz="half" idx="2"/>
          </p:nvPr>
        </p:nvSpPr>
        <p:spPr>
          <a:xfrm>
            <a:off x="338337" y="1412876"/>
            <a:ext cx="5600699" cy="4702177"/>
          </a:xfrm>
          <a:prstGeom prst="rect">
            <a:avLst/>
          </a:prstGeom>
          <a:noFill/>
        </p:spPr>
        <p:txBody>
          <a:bodyPr lIns="0" tIns="0" rIns="0" bIns="0"/>
          <a:lstStyle>
            <a:lvl1pPr marL="191995">
              <a:lnSpc>
                <a:spcPct val="100000"/>
              </a:lnSpc>
              <a:spcBef>
                <a:spcPts val="800"/>
              </a:spcBef>
              <a:buClrTx/>
              <a:defRPr sz="1867">
                <a:solidFill>
                  <a:srgbClr val="FFFFFF"/>
                </a:solidFill>
              </a:defRPr>
            </a:lvl1pPr>
            <a:lvl2pPr marL="383990">
              <a:lnSpc>
                <a:spcPct val="100000"/>
              </a:lnSpc>
              <a:spcBef>
                <a:spcPts val="533"/>
              </a:spcBef>
              <a:buClrTx/>
              <a:defRPr sz="1867">
                <a:solidFill>
                  <a:srgbClr val="FFFFFF"/>
                </a:solidFill>
              </a:defRPr>
            </a:lvl2pPr>
            <a:lvl3pPr marL="383990">
              <a:lnSpc>
                <a:spcPct val="100000"/>
              </a:lnSpc>
              <a:spcBef>
                <a:spcPts val="533"/>
              </a:spcBef>
              <a:buClrTx/>
              <a:defRPr sz="1867">
                <a:solidFill>
                  <a:srgbClr val="FFFFFF"/>
                </a:solidFill>
              </a:defRPr>
            </a:lvl3pPr>
            <a:lvl4pPr marL="383990">
              <a:lnSpc>
                <a:spcPct val="100000"/>
              </a:lnSpc>
              <a:spcBef>
                <a:spcPts val="533"/>
              </a:spcBef>
              <a:buClrTx/>
              <a:defRPr sz="1867">
                <a:solidFill>
                  <a:srgbClr val="FFFFFF"/>
                </a:solidFill>
              </a:defRPr>
            </a:lvl4pPr>
            <a:lvl5pPr marL="383990">
              <a:lnSpc>
                <a:spcPct val="100000"/>
              </a:lnSpc>
              <a:spcBef>
                <a:spcPts val="533"/>
              </a:spcBef>
              <a:buClrTx/>
              <a:defRPr sz="1867">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3">
            <a:extLst>
              <a:ext uri="{FF2B5EF4-FFF2-40B4-BE49-F238E27FC236}">
                <a16:creationId xmlns:a16="http://schemas.microsoft.com/office/drawing/2014/main" id="{2AA71FA5-922E-254B-A826-FD403710AA16}"/>
              </a:ext>
            </a:extLst>
          </p:cNvPr>
          <p:cNvSpPr>
            <a:spLocks noGrp="1"/>
          </p:cNvSpPr>
          <p:nvPr>
            <p:ph sz="half" idx="23"/>
          </p:nvPr>
        </p:nvSpPr>
        <p:spPr>
          <a:xfrm>
            <a:off x="6239972" y="1412876"/>
            <a:ext cx="5600699" cy="4702177"/>
          </a:xfrm>
          <a:prstGeom prst="rect">
            <a:avLst/>
          </a:prstGeom>
          <a:noFill/>
        </p:spPr>
        <p:txBody>
          <a:bodyPr lIns="0" tIns="0" rIns="0" bIns="0"/>
          <a:lstStyle>
            <a:lvl1pPr marL="191995">
              <a:lnSpc>
                <a:spcPct val="100000"/>
              </a:lnSpc>
              <a:spcBef>
                <a:spcPts val="800"/>
              </a:spcBef>
              <a:buClrTx/>
              <a:defRPr sz="1867">
                <a:solidFill>
                  <a:srgbClr val="FFFFFF"/>
                </a:solidFill>
              </a:defRPr>
            </a:lvl1pPr>
            <a:lvl2pPr marL="383990">
              <a:lnSpc>
                <a:spcPct val="100000"/>
              </a:lnSpc>
              <a:spcBef>
                <a:spcPts val="533"/>
              </a:spcBef>
              <a:buClrTx/>
              <a:defRPr sz="1867">
                <a:solidFill>
                  <a:srgbClr val="FFFFFF"/>
                </a:solidFill>
              </a:defRPr>
            </a:lvl2pPr>
            <a:lvl3pPr marL="383990">
              <a:lnSpc>
                <a:spcPct val="100000"/>
              </a:lnSpc>
              <a:spcBef>
                <a:spcPts val="533"/>
              </a:spcBef>
              <a:buClrTx/>
              <a:defRPr sz="1867">
                <a:solidFill>
                  <a:srgbClr val="FFFFFF"/>
                </a:solidFill>
              </a:defRPr>
            </a:lvl3pPr>
            <a:lvl4pPr marL="383990">
              <a:lnSpc>
                <a:spcPct val="100000"/>
              </a:lnSpc>
              <a:spcBef>
                <a:spcPts val="533"/>
              </a:spcBef>
              <a:buClrTx/>
              <a:defRPr sz="1867">
                <a:solidFill>
                  <a:srgbClr val="FFFFFF"/>
                </a:solidFill>
              </a:defRPr>
            </a:lvl4pPr>
            <a:lvl5pPr marL="383990">
              <a:lnSpc>
                <a:spcPct val="100000"/>
              </a:lnSpc>
              <a:spcBef>
                <a:spcPts val="533"/>
              </a:spcBef>
              <a:buClrTx/>
              <a:defRPr sz="1867">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F5AC19B6-FC62-4F41-9847-7214542DB7C7}"/>
              </a:ext>
            </a:extLst>
          </p:cNvPr>
          <p:cNvCxnSpPr>
            <a:cxnSpLocks/>
          </p:cNvCxnSpPr>
          <p:nvPr userDrawn="1"/>
        </p:nvCxnSpPr>
        <p:spPr>
          <a:xfrm>
            <a:off x="338337" y="1150391"/>
            <a:ext cx="11518701"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0281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Living Blue 0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FB73D9-8395-CE48-810F-DCE613BC41E0}"/>
              </a:ext>
            </a:extLst>
          </p:cNvPr>
          <p:cNvSpPr/>
          <p:nvPr userDrawn="1"/>
        </p:nvSpPr>
        <p:spPr>
          <a:xfrm>
            <a:off x="225425" y="250825"/>
            <a:ext cx="11714784" cy="5842001"/>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rgbClr val="FFFFFF"/>
              </a:solidFill>
            </a:endParaRPr>
          </a:p>
        </p:txBody>
      </p:sp>
      <p:cxnSp>
        <p:nvCxnSpPr>
          <p:cNvPr id="15" name="Straight Connector 14">
            <a:extLst>
              <a:ext uri="{FF2B5EF4-FFF2-40B4-BE49-F238E27FC236}">
                <a16:creationId xmlns:a16="http://schemas.microsoft.com/office/drawing/2014/main" id="{3424F39F-D324-2E4A-9FF6-AED864B9F6A7}"/>
              </a:ext>
            </a:extLst>
          </p:cNvPr>
          <p:cNvCxnSpPr>
            <a:cxnSpLocks/>
          </p:cNvCxnSpPr>
          <p:nvPr userDrawn="1"/>
        </p:nvCxnSpPr>
        <p:spPr>
          <a:xfrm>
            <a:off x="338337" y="1150391"/>
            <a:ext cx="11518701"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D4EAA999-8CB4-0749-BE16-2981ABF069BF}"/>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FFFFFF"/>
                </a:solidFill>
              </a:defRPr>
            </a:lvl1pPr>
          </a:lstStyle>
          <a:p>
            <a:r>
              <a:rPr lang="en-GB"/>
              <a:t>CLICK TO EDIT MASTER TITLE STYLE</a:t>
            </a:r>
            <a:endParaRPr lang="en-US"/>
          </a:p>
        </p:txBody>
      </p:sp>
      <p:sp>
        <p:nvSpPr>
          <p:cNvPr id="26" name="Content Placeholder 3">
            <a:extLst>
              <a:ext uri="{FF2B5EF4-FFF2-40B4-BE49-F238E27FC236}">
                <a16:creationId xmlns:a16="http://schemas.microsoft.com/office/drawing/2014/main" id="{839156BE-1CE5-804A-8ADA-5F2AD2AC2AB7}"/>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rgbClr val="FFFFFF"/>
                </a:solidFill>
              </a:defRPr>
            </a:lvl1pPr>
            <a:lvl2pPr marL="383990" indent="-191995">
              <a:lnSpc>
                <a:spcPct val="100000"/>
              </a:lnSpc>
              <a:spcBef>
                <a:spcPts val="533"/>
              </a:spcBef>
              <a:buClrTx/>
              <a:defRPr sz="1867">
                <a:solidFill>
                  <a:srgbClr val="FFFFFF"/>
                </a:solidFill>
              </a:defRPr>
            </a:lvl2pPr>
            <a:lvl3pPr marL="383990" indent="-191995">
              <a:lnSpc>
                <a:spcPct val="100000"/>
              </a:lnSpc>
              <a:spcBef>
                <a:spcPts val="533"/>
              </a:spcBef>
              <a:buClrTx/>
              <a:defRPr sz="1867">
                <a:solidFill>
                  <a:srgbClr val="FFFFFF"/>
                </a:solidFill>
              </a:defRPr>
            </a:lvl3pPr>
            <a:lvl4pPr marL="383990" indent="-191995">
              <a:lnSpc>
                <a:spcPct val="100000"/>
              </a:lnSpc>
              <a:spcBef>
                <a:spcPts val="533"/>
              </a:spcBef>
              <a:buClrTx/>
              <a:defRPr sz="1867">
                <a:solidFill>
                  <a:srgbClr val="FFFFFF"/>
                </a:solidFill>
              </a:defRPr>
            </a:lvl4pPr>
            <a:lvl5pPr marL="383990" indent="-191995">
              <a:lnSpc>
                <a:spcPct val="100000"/>
              </a:lnSpc>
              <a:spcBef>
                <a:spcPts val="533"/>
              </a:spcBef>
              <a:buClrTx/>
              <a:defRPr sz="1867">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66401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Living Blue 05">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E7AC7B0-EF43-4F4B-8D22-760B9A6D1D11}"/>
              </a:ext>
            </a:extLst>
          </p:cNvPr>
          <p:cNvSpPr/>
          <p:nvPr userDrawn="1"/>
        </p:nvSpPr>
        <p:spPr>
          <a:xfrm>
            <a:off x="225425" y="250825"/>
            <a:ext cx="11714784" cy="5842001"/>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FFFFFF"/>
              </a:solidFill>
            </a:endParaRPr>
          </a:p>
        </p:txBody>
      </p:sp>
    </p:spTree>
    <p:extLst>
      <p:ext uri="{BB962C8B-B14F-4D97-AF65-F5344CB8AC3E}">
        <p14:creationId xmlns:p14="http://schemas.microsoft.com/office/powerpoint/2010/main" val="15751868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Grey 01">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91DDCD7-573D-F241-9A33-A3EBC64CB0B0}"/>
              </a:ext>
            </a:extLst>
          </p:cNvPr>
          <p:cNvSpPr/>
          <p:nvPr userDrawn="1"/>
        </p:nvSpPr>
        <p:spPr>
          <a:xfrm>
            <a:off x="225425" y="250825"/>
            <a:ext cx="11714784" cy="5842001"/>
          </a:xfrm>
          <a:prstGeom prst="rect">
            <a:avLst/>
          </a:prstGeom>
          <a:solidFill>
            <a:srgbClr val="323E48">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1A4596"/>
              </a:solidFill>
            </a:endParaRPr>
          </a:p>
        </p:txBody>
      </p:sp>
      <p:cxnSp>
        <p:nvCxnSpPr>
          <p:cNvPr id="23" name="Straight Connector 22">
            <a:extLst>
              <a:ext uri="{FF2B5EF4-FFF2-40B4-BE49-F238E27FC236}">
                <a16:creationId xmlns:a16="http://schemas.microsoft.com/office/drawing/2014/main" id="{9AFF913C-B145-EE4D-8CFA-EC7C23F69D73}"/>
              </a:ext>
            </a:extLst>
          </p:cNvPr>
          <p:cNvCxnSpPr>
            <a:cxnSpLocks/>
          </p:cNvCxnSpPr>
          <p:nvPr userDrawn="1"/>
        </p:nvCxnSpPr>
        <p:spPr>
          <a:xfrm>
            <a:off x="338337" y="1150391"/>
            <a:ext cx="11518701" cy="0"/>
          </a:xfrm>
          <a:prstGeom prst="line">
            <a:avLst/>
          </a:prstGeom>
          <a:ln w="12700">
            <a:solidFill>
              <a:srgbClr val="1A4596"/>
            </a:solidFill>
          </a:ln>
        </p:spPr>
        <p:style>
          <a:lnRef idx="1">
            <a:schemeClr val="accent1"/>
          </a:lnRef>
          <a:fillRef idx="0">
            <a:schemeClr val="accent1"/>
          </a:fillRef>
          <a:effectRef idx="0">
            <a:schemeClr val="accent1"/>
          </a:effectRef>
          <a:fontRef idx="minor">
            <a:schemeClr val="tx1"/>
          </a:fontRef>
        </p:style>
      </p:cxnSp>
      <p:sp>
        <p:nvSpPr>
          <p:cNvPr id="24" name="Title 1">
            <a:extLst>
              <a:ext uri="{FF2B5EF4-FFF2-40B4-BE49-F238E27FC236}">
                <a16:creationId xmlns:a16="http://schemas.microsoft.com/office/drawing/2014/main" id="{2182D8FF-154E-6046-811D-052A2B884634}"/>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
        <p:nvSpPr>
          <p:cNvPr id="29" name="Content Placeholder 3">
            <a:extLst>
              <a:ext uri="{FF2B5EF4-FFF2-40B4-BE49-F238E27FC236}">
                <a16:creationId xmlns:a16="http://schemas.microsoft.com/office/drawing/2014/main" id="{CC4ED22B-14F0-C34B-AC07-74B8B6462B5E}"/>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rgbClr val="000000"/>
                </a:solidFill>
              </a:defRPr>
            </a:lvl1pPr>
            <a:lvl2pPr marL="383990" indent="-191995">
              <a:lnSpc>
                <a:spcPct val="100000"/>
              </a:lnSpc>
              <a:spcBef>
                <a:spcPts val="533"/>
              </a:spcBef>
              <a:buClrTx/>
              <a:defRPr sz="1867">
                <a:solidFill>
                  <a:srgbClr val="000000"/>
                </a:solidFill>
              </a:defRPr>
            </a:lvl2pPr>
            <a:lvl3pPr marL="383990" indent="-191995">
              <a:lnSpc>
                <a:spcPct val="100000"/>
              </a:lnSpc>
              <a:spcBef>
                <a:spcPts val="533"/>
              </a:spcBef>
              <a:buClrTx/>
              <a:defRPr sz="1867">
                <a:solidFill>
                  <a:srgbClr val="000000"/>
                </a:solidFill>
              </a:defRPr>
            </a:lvl3pPr>
            <a:lvl4pPr marL="383990" indent="-191995">
              <a:lnSpc>
                <a:spcPct val="100000"/>
              </a:lnSpc>
              <a:spcBef>
                <a:spcPts val="533"/>
              </a:spcBef>
              <a:buClrTx/>
              <a:defRPr sz="1867">
                <a:solidFill>
                  <a:srgbClr val="000000"/>
                </a:solidFill>
              </a:defRPr>
            </a:lvl4pPr>
            <a:lvl5pPr marL="383990" indent="-191995">
              <a:lnSpc>
                <a:spcPct val="100000"/>
              </a:lnSpc>
              <a:spcBef>
                <a:spcPts val="533"/>
              </a:spcBef>
              <a:buClrTx/>
              <a:defRPr sz="1867">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13041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White 01">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F344DAC-CAF0-FD46-AD85-E95F92D74FA2}"/>
              </a:ext>
            </a:extLst>
          </p:cNvPr>
          <p:cNvCxnSpPr>
            <a:cxnSpLocks/>
          </p:cNvCxnSpPr>
          <p:nvPr userDrawn="1"/>
        </p:nvCxnSpPr>
        <p:spPr>
          <a:xfrm>
            <a:off x="338337" y="1150391"/>
            <a:ext cx="11518701" cy="0"/>
          </a:xfrm>
          <a:prstGeom prst="line">
            <a:avLst/>
          </a:prstGeom>
          <a:ln w="12700">
            <a:solidFill>
              <a:srgbClr val="1A4596"/>
            </a:solidFill>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637F271A-470F-AA4D-B0C3-147C09D15B35}"/>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chemeClr val="tx1"/>
                </a:solidFill>
              </a:defRPr>
            </a:lvl1pPr>
            <a:lvl2pPr marL="383990" indent="-191995">
              <a:lnSpc>
                <a:spcPct val="100000"/>
              </a:lnSpc>
              <a:spcBef>
                <a:spcPts val="533"/>
              </a:spcBef>
              <a:buClrTx/>
              <a:defRPr sz="1867">
                <a:solidFill>
                  <a:schemeClr val="tx1"/>
                </a:solidFill>
              </a:defRPr>
            </a:lvl2pPr>
            <a:lvl3pPr marL="383990" indent="-191995">
              <a:lnSpc>
                <a:spcPct val="100000"/>
              </a:lnSpc>
              <a:spcBef>
                <a:spcPts val="533"/>
              </a:spcBef>
              <a:buClrTx/>
              <a:defRPr sz="1867">
                <a:solidFill>
                  <a:schemeClr val="tx1"/>
                </a:solidFill>
              </a:defRPr>
            </a:lvl3pPr>
            <a:lvl4pPr marL="383990" indent="-191995">
              <a:lnSpc>
                <a:spcPct val="100000"/>
              </a:lnSpc>
              <a:spcBef>
                <a:spcPts val="533"/>
              </a:spcBef>
              <a:buClrTx/>
              <a:defRPr sz="1867">
                <a:solidFill>
                  <a:schemeClr val="tx1"/>
                </a:solidFill>
              </a:defRPr>
            </a:lvl4pPr>
            <a:lvl5pPr marL="383990" indent="-191995">
              <a:lnSpc>
                <a:spcPct val="100000"/>
              </a:lnSpc>
              <a:spcBef>
                <a:spcPts val="533"/>
              </a:spcBef>
              <a:buClrTx/>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1">
            <a:extLst>
              <a:ext uri="{FF2B5EF4-FFF2-40B4-BE49-F238E27FC236}">
                <a16:creationId xmlns:a16="http://schemas.microsoft.com/office/drawing/2014/main" id="{82C0B276-B27B-F447-8017-0F52A3268DA0}"/>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Tree>
    <p:extLst>
      <p:ext uri="{BB962C8B-B14F-4D97-AF65-F5344CB8AC3E}">
        <p14:creationId xmlns:p14="http://schemas.microsoft.com/office/powerpoint/2010/main" val="23656500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White 01">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F344DAC-CAF0-FD46-AD85-E95F92D74FA2}"/>
              </a:ext>
            </a:extLst>
          </p:cNvPr>
          <p:cNvCxnSpPr>
            <a:cxnSpLocks/>
          </p:cNvCxnSpPr>
          <p:nvPr userDrawn="1"/>
        </p:nvCxnSpPr>
        <p:spPr>
          <a:xfrm>
            <a:off x="338337" y="1150391"/>
            <a:ext cx="11518701" cy="0"/>
          </a:xfrm>
          <a:prstGeom prst="line">
            <a:avLst/>
          </a:prstGeom>
          <a:ln w="12700">
            <a:solidFill>
              <a:srgbClr val="1A4596"/>
            </a:solidFill>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637F271A-470F-AA4D-B0C3-147C09D15B35}"/>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chemeClr val="tx1"/>
                </a:solidFill>
              </a:defRPr>
            </a:lvl1pPr>
            <a:lvl2pPr marL="383990" indent="-191995">
              <a:lnSpc>
                <a:spcPct val="100000"/>
              </a:lnSpc>
              <a:spcBef>
                <a:spcPts val="533"/>
              </a:spcBef>
              <a:buClrTx/>
              <a:defRPr sz="1867">
                <a:solidFill>
                  <a:schemeClr val="tx1"/>
                </a:solidFill>
              </a:defRPr>
            </a:lvl2pPr>
            <a:lvl3pPr marL="383990" indent="-191995">
              <a:lnSpc>
                <a:spcPct val="100000"/>
              </a:lnSpc>
              <a:spcBef>
                <a:spcPts val="533"/>
              </a:spcBef>
              <a:buClrTx/>
              <a:defRPr sz="1867">
                <a:solidFill>
                  <a:schemeClr val="tx1"/>
                </a:solidFill>
              </a:defRPr>
            </a:lvl3pPr>
            <a:lvl4pPr marL="383990" indent="-191995">
              <a:lnSpc>
                <a:spcPct val="100000"/>
              </a:lnSpc>
              <a:spcBef>
                <a:spcPts val="533"/>
              </a:spcBef>
              <a:buClrTx/>
              <a:defRPr sz="1867">
                <a:solidFill>
                  <a:schemeClr val="tx1"/>
                </a:solidFill>
              </a:defRPr>
            </a:lvl4pPr>
            <a:lvl5pPr marL="383990" indent="-191995">
              <a:lnSpc>
                <a:spcPct val="100000"/>
              </a:lnSpc>
              <a:spcBef>
                <a:spcPts val="533"/>
              </a:spcBef>
              <a:buClrTx/>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1">
            <a:extLst>
              <a:ext uri="{FF2B5EF4-FFF2-40B4-BE49-F238E27FC236}">
                <a16:creationId xmlns:a16="http://schemas.microsoft.com/office/drawing/2014/main" id="{82C0B276-B27B-F447-8017-0F52A3268DA0}"/>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Tree>
    <p:extLst>
      <p:ext uri="{BB962C8B-B14F-4D97-AF65-F5344CB8AC3E}">
        <p14:creationId xmlns:p14="http://schemas.microsoft.com/office/powerpoint/2010/main" val="31548531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White 01">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F344DAC-CAF0-FD46-AD85-E95F92D74FA2}"/>
              </a:ext>
            </a:extLst>
          </p:cNvPr>
          <p:cNvCxnSpPr>
            <a:cxnSpLocks/>
          </p:cNvCxnSpPr>
          <p:nvPr userDrawn="1"/>
        </p:nvCxnSpPr>
        <p:spPr>
          <a:xfrm>
            <a:off x="338337" y="1150391"/>
            <a:ext cx="11518701" cy="0"/>
          </a:xfrm>
          <a:prstGeom prst="line">
            <a:avLst/>
          </a:prstGeom>
          <a:ln w="12700">
            <a:solidFill>
              <a:srgbClr val="1A4596"/>
            </a:solidFill>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637F271A-470F-AA4D-B0C3-147C09D15B35}"/>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chemeClr val="tx1"/>
                </a:solidFill>
              </a:defRPr>
            </a:lvl1pPr>
            <a:lvl2pPr marL="383990" indent="-191995">
              <a:lnSpc>
                <a:spcPct val="100000"/>
              </a:lnSpc>
              <a:spcBef>
                <a:spcPts val="533"/>
              </a:spcBef>
              <a:buClrTx/>
              <a:defRPr sz="1867">
                <a:solidFill>
                  <a:schemeClr val="tx1"/>
                </a:solidFill>
              </a:defRPr>
            </a:lvl2pPr>
            <a:lvl3pPr marL="383990" indent="-191995">
              <a:lnSpc>
                <a:spcPct val="100000"/>
              </a:lnSpc>
              <a:spcBef>
                <a:spcPts val="533"/>
              </a:spcBef>
              <a:buClrTx/>
              <a:defRPr sz="1867">
                <a:solidFill>
                  <a:schemeClr val="tx1"/>
                </a:solidFill>
              </a:defRPr>
            </a:lvl3pPr>
            <a:lvl4pPr marL="383990" indent="-191995">
              <a:lnSpc>
                <a:spcPct val="100000"/>
              </a:lnSpc>
              <a:spcBef>
                <a:spcPts val="533"/>
              </a:spcBef>
              <a:buClrTx/>
              <a:defRPr sz="1867">
                <a:solidFill>
                  <a:schemeClr val="tx1"/>
                </a:solidFill>
              </a:defRPr>
            </a:lvl4pPr>
            <a:lvl5pPr marL="383990" indent="-191995">
              <a:lnSpc>
                <a:spcPct val="100000"/>
              </a:lnSpc>
              <a:spcBef>
                <a:spcPts val="533"/>
              </a:spcBef>
              <a:buClrTx/>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1">
            <a:extLst>
              <a:ext uri="{FF2B5EF4-FFF2-40B4-BE49-F238E27FC236}">
                <a16:creationId xmlns:a16="http://schemas.microsoft.com/office/drawing/2014/main" id="{82C0B276-B27B-F447-8017-0F52A3268DA0}"/>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Tree>
    <p:extLst>
      <p:ext uri="{BB962C8B-B14F-4D97-AF65-F5344CB8AC3E}">
        <p14:creationId xmlns:p14="http://schemas.microsoft.com/office/powerpoint/2010/main" val="9758249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4_White 01">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F344DAC-CAF0-FD46-AD85-E95F92D74FA2}"/>
              </a:ext>
            </a:extLst>
          </p:cNvPr>
          <p:cNvCxnSpPr>
            <a:cxnSpLocks/>
          </p:cNvCxnSpPr>
          <p:nvPr userDrawn="1"/>
        </p:nvCxnSpPr>
        <p:spPr>
          <a:xfrm>
            <a:off x="338337" y="1150391"/>
            <a:ext cx="11518701" cy="0"/>
          </a:xfrm>
          <a:prstGeom prst="line">
            <a:avLst/>
          </a:prstGeom>
          <a:ln w="12700">
            <a:solidFill>
              <a:srgbClr val="1A4596"/>
            </a:solidFill>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637F271A-470F-AA4D-B0C3-147C09D15B35}"/>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chemeClr val="tx1"/>
                </a:solidFill>
              </a:defRPr>
            </a:lvl1pPr>
            <a:lvl2pPr marL="383990" indent="-191995">
              <a:lnSpc>
                <a:spcPct val="100000"/>
              </a:lnSpc>
              <a:spcBef>
                <a:spcPts val="533"/>
              </a:spcBef>
              <a:buClrTx/>
              <a:defRPr sz="1867">
                <a:solidFill>
                  <a:schemeClr val="tx1"/>
                </a:solidFill>
              </a:defRPr>
            </a:lvl2pPr>
            <a:lvl3pPr marL="383990" indent="-191995">
              <a:lnSpc>
                <a:spcPct val="100000"/>
              </a:lnSpc>
              <a:spcBef>
                <a:spcPts val="533"/>
              </a:spcBef>
              <a:buClrTx/>
              <a:defRPr sz="1867">
                <a:solidFill>
                  <a:schemeClr val="tx1"/>
                </a:solidFill>
              </a:defRPr>
            </a:lvl3pPr>
            <a:lvl4pPr marL="383990" indent="-191995">
              <a:lnSpc>
                <a:spcPct val="100000"/>
              </a:lnSpc>
              <a:spcBef>
                <a:spcPts val="533"/>
              </a:spcBef>
              <a:buClrTx/>
              <a:defRPr sz="1867">
                <a:solidFill>
                  <a:schemeClr val="tx1"/>
                </a:solidFill>
              </a:defRPr>
            </a:lvl4pPr>
            <a:lvl5pPr marL="383990" indent="-191995">
              <a:lnSpc>
                <a:spcPct val="100000"/>
              </a:lnSpc>
              <a:spcBef>
                <a:spcPts val="533"/>
              </a:spcBef>
              <a:buClrTx/>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1">
            <a:extLst>
              <a:ext uri="{FF2B5EF4-FFF2-40B4-BE49-F238E27FC236}">
                <a16:creationId xmlns:a16="http://schemas.microsoft.com/office/drawing/2014/main" id="{82C0B276-B27B-F447-8017-0F52A3268DA0}"/>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Tree>
    <p:extLst>
      <p:ext uri="{BB962C8B-B14F-4D97-AF65-F5344CB8AC3E}">
        <p14:creationId xmlns:p14="http://schemas.microsoft.com/office/powerpoint/2010/main" val="7200934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5_White 01">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F344DAC-CAF0-FD46-AD85-E95F92D74FA2}"/>
              </a:ext>
            </a:extLst>
          </p:cNvPr>
          <p:cNvCxnSpPr>
            <a:cxnSpLocks/>
          </p:cNvCxnSpPr>
          <p:nvPr userDrawn="1"/>
        </p:nvCxnSpPr>
        <p:spPr>
          <a:xfrm>
            <a:off x="338337" y="1150391"/>
            <a:ext cx="11518701" cy="0"/>
          </a:xfrm>
          <a:prstGeom prst="line">
            <a:avLst/>
          </a:prstGeom>
          <a:ln w="12700">
            <a:solidFill>
              <a:srgbClr val="1A4596"/>
            </a:solidFill>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637F271A-470F-AA4D-B0C3-147C09D15B35}"/>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chemeClr val="tx1"/>
                </a:solidFill>
              </a:defRPr>
            </a:lvl1pPr>
            <a:lvl2pPr marL="383990" indent="-191995">
              <a:lnSpc>
                <a:spcPct val="100000"/>
              </a:lnSpc>
              <a:spcBef>
                <a:spcPts val="533"/>
              </a:spcBef>
              <a:buClrTx/>
              <a:defRPr sz="1867">
                <a:solidFill>
                  <a:schemeClr val="tx1"/>
                </a:solidFill>
              </a:defRPr>
            </a:lvl2pPr>
            <a:lvl3pPr marL="383990" indent="-191995">
              <a:lnSpc>
                <a:spcPct val="100000"/>
              </a:lnSpc>
              <a:spcBef>
                <a:spcPts val="533"/>
              </a:spcBef>
              <a:buClrTx/>
              <a:defRPr sz="1867">
                <a:solidFill>
                  <a:schemeClr val="tx1"/>
                </a:solidFill>
              </a:defRPr>
            </a:lvl3pPr>
            <a:lvl4pPr marL="383990" indent="-191995">
              <a:lnSpc>
                <a:spcPct val="100000"/>
              </a:lnSpc>
              <a:spcBef>
                <a:spcPts val="533"/>
              </a:spcBef>
              <a:buClrTx/>
              <a:defRPr sz="1867">
                <a:solidFill>
                  <a:schemeClr val="tx1"/>
                </a:solidFill>
              </a:defRPr>
            </a:lvl4pPr>
            <a:lvl5pPr marL="383990" indent="-191995">
              <a:lnSpc>
                <a:spcPct val="100000"/>
              </a:lnSpc>
              <a:spcBef>
                <a:spcPts val="533"/>
              </a:spcBef>
              <a:buClrTx/>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1">
            <a:extLst>
              <a:ext uri="{FF2B5EF4-FFF2-40B4-BE49-F238E27FC236}">
                <a16:creationId xmlns:a16="http://schemas.microsoft.com/office/drawing/2014/main" id="{82C0B276-B27B-F447-8017-0F52A3268DA0}"/>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Tree>
    <p:extLst>
      <p:ext uri="{BB962C8B-B14F-4D97-AF65-F5344CB8AC3E}">
        <p14:creationId xmlns:p14="http://schemas.microsoft.com/office/powerpoint/2010/main" val="8357396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6_White 01">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F344DAC-CAF0-FD46-AD85-E95F92D74FA2}"/>
              </a:ext>
            </a:extLst>
          </p:cNvPr>
          <p:cNvCxnSpPr>
            <a:cxnSpLocks/>
          </p:cNvCxnSpPr>
          <p:nvPr userDrawn="1"/>
        </p:nvCxnSpPr>
        <p:spPr>
          <a:xfrm>
            <a:off x="338337" y="1150391"/>
            <a:ext cx="11518701" cy="0"/>
          </a:xfrm>
          <a:prstGeom prst="line">
            <a:avLst/>
          </a:prstGeom>
          <a:ln w="12700">
            <a:solidFill>
              <a:srgbClr val="1A4596"/>
            </a:solidFill>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637F271A-470F-AA4D-B0C3-147C09D15B35}"/>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chemeClr val="tx1"/>
                </a:solidFill>
              </a:defRPr>
            </a:lvl1pPr>
            <a:lvl2pPr marL="383990" indent="-191995">
              <a:lnSpc>
                <a:spcPct val="100000"/>
              </a:lnSpc>
              <a:spcBef>
                <a:spcPts val="533"/>
              </a:spcBef>
              <a:buClrTx/>
              <a:defRPr sz="1867">
                <a:solidFill>
                  <a:schemeClr val="tx1"/>
                </a:solidFill>
              </a:defRPr>
            </a:lvl2pPr>
            <a:lvl3pPr marL="383990" indent="-191995">
              <a:lnSpc>
                <a:spcPct val="100000"/>
              </a:lnSpc>
              <a:spcBef>
                <a:spcPts val="533"/>
              </a:spcBef>
              <a:buClrTx/>
              <a:defRPr sz="1867">
                <a:solidFill>
                  <a:schemeClr val="tx1"/>
                </a:solidFill>
              </a:defRPr>
            </a:lvl3pPr>
            <a:lvl4pPr marL="383990" indent="-191995">
              <a:lnSpc>
                <a:spcPct val="100000"/>
              </a:lnSpc>
              <a:spcBef>
                <a:spcPts val="533"/>
              </a:spcBef>
              <a:buClrTx/>
              <a:defRPr sz="1867">
                <a:solidFill>
                  <a:schemeClr val="tx1"/>
                </a:solidFill>
              </a:defRPr>
            </a:lvl4pPr>
            <a:lvl5pPr marL="383990" indent="-191995">
              <a:lnSpc>
                <a:spcPct val="100000"/>
              </a:lnSpc>
              <a:spcBef>
                <a:spcPts val="533"/>
              </a:spcBef>
              <a:buClrTx/>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1">
            <a:extLst>
              <a:ext uri="{FF2B5EF4-FFF2-40B4-BE49-F238E27FC236}">
                <a16:creationId xmlns:a16="http://schemas.microsoft.com/office/drawing/2014/main" id="{82C0B276-B27B-F447-8017-0F52A3268DA0}"/>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Tree>
    <p:extLst>
      <p:ext uri="{BB962C8B-B14F-4D97-AF65-F5344CB8AC3E}">
        <p14:creationId xmlns:p14="http://schemas.microsoft.com/office/powerpoint/2010/main" val="3780708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E9420-46AB-44E4-BFA7-34B2AAFB9A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47CAB38-377D-431A-95D4-B76DE44E79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A2B02B-B71C-4E5C-8FD8-34EDDD1A035A}"/>
              </a:ext>
            </a:extLst>
          </p:cNvPr>
          <p:cNvSpPr>
            <a:spLocks noGrp="1"/>
          </p:cNvSpPr>
          <p:nvPr>
            <p:ph type="dt" sz="half" idx="10"/>
          </p:nvPr>
        </p:nvSpPr>
        <p:spPr/>
        <p:txBody>
          <a:bodyPr/>
          <a:lstStyle/>
          <a:p>
            <a:fld id="{C7AB7CAD-9C9F-4082-9296-A30BAB2C889D}" type="datetimeFigureOut">
              <a:rPr lang="en-GB" smtClean="0"/>
              <a:t>30/01/2022</a:t>
            </a:fld>
            <a:endParaRPr lang="en-GB"/>
          </a:p>
        </p:txBody>
      </p:sp>
      <p:sp>
        <p:nvSpPr>
          <p:cNvPr id="5" name="Footer Placeholder 4">
            <a:extLst>
              <a:ext uri="{FF2B5EF4-FFF2-40B4-BE49-F238E27FC236}">
                <a16:creationId xmlns:a16="http://schemas.microsoft.com/office/drawing/2014/main" id="{9014AB67-4187-43D7-AF81-BA06F32438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CD3146C-4932-4C13-880F-BBF4C3D0E43D}"/>
              </a:ext>
            </a:extLst>
          </p:cNvPr>
          <p:cNvSpPr>
            <a:spLocks noGrp="1"/>
          </p:cNvSpPr>
          <p:nvPr>
            <p:ph type="sldNum" sz="quarter" idx="12"/>
          </p:nvPr>
        </p:nvSpPr>
        <p:spPr/>
        <p:txBody>
          <a:bodyPr/>
          <a:lstStyle/>
          <a:p>
            <a:fld id="{452A562F-2F18-47F8-A473-83318F99AE1F}" type="slidenum">
              <a:rPr lang="en-GB" smtClean="0"/>
              <a:t>‹#›</a:t>
            </a:fld>
            <a:endParaRPr lang="en-GB"/>
          </a:p>
        </p:txBody>
      </p:sp>
    </p:spTree>
    <p:extLst>
      <p:ext uri="{BB962C8B-B14F-4D97-AF65-F5344CB8AC3E}">
        <p14:creationId xmlns:p14="http://schemas.microsoft.com/office/powerpoint/2010/main" val="21478851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Grey 05">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EF166E-05B3-D742-BCAD-2CCFA8DB00D8}"/>
              </a:ext>
            </a:extLst>
          </p:cNvPr>
          <p:cNvSpPr/>
          <p:nvPr userDrawn="1"/>
        </p:nvSpPr>
        <p:spPr>
          <a:xfrm>
            <a:off x="225425" y="250825"/>
            <a:ext cx="11714784" cy="5842001"/>
          </a:xfrm>
          <a:prstGeom prst="rect">
            <a:avLst/>
          </a:prstGeom>
          <a:solidFill>
            <a:srgbClr val="323E48">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Tree>
    <p:extLst>
      <p:ext uri="{BB962C8B-B14F-4D97-AF65-F5344CB8AC3E}">
        <p14:creationId xmlns:p14="http://schemas.microsoft.com/office/powerpoint/2010/main" val="10274186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7_White 01">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F344DAC-CAF0-FD46-AD85-E95F92D74FA2}"/>
              </a:ext>
            </a:extLst>
          </p:cNvPr>
          <p:cNvCxnSpPr>
            <a:cxnSpLocks/>
          </p:cNvCxnSpPr>
          <p:nvPr userDrawn="1"/>
        </p:nvCxnSpPr>
        <p:spPr>
          <a:xfrm>
            <a:off x="338337" y="1150391"/>
            <a:ext cx="11518701" cy="0"/>
          </a:xfrm>
          <a:prstGeom prst="line">
            <a:avLst/>
          </a:prstGeom>
          <a:ln w="12700">
            <a:solidFill>
              <a:srgbClr val="1A4596"/>
            </a:solidFill>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637F271A-470F-AA4D-B0C3-147C09D15B35}"/>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chemeClr val="tx1"/>
                </a:solidFill>
              </a:defRPr>
            </a:lvl1pPr>
            <a:lvl2pPr marL="383990" indent="-191995">
              <a:lnSpc>
                <a:spcPct val="100000"/>
              </a:lnSpc>
              <a:spcBef>
                <a:spcPts val="533"/>
              </a:spcBef>
              <a:buClrTx/>
              <a:defRPr sz="1867">
                <a:solidFill>
                  <a:schemeClr val="tx1"/>
                </a:solidFill>
              </a:defRPr>
            </a:lvl2pPr>
            <a:lvl3pPr marL="383990" indent="-191995">
              <a:lnSpc>
                <a:spcPct val="100000"/>
              </a:lnSpc>
              <a:spcBef>
                <a:spcPts val="533"/>
              </a:spcBef>
              <a:buClrTx/>
              <a:defRPr sz="1867">
                <a:solidFill>
                  <a:schemeClr val="tx1"/>
                </a:solidFill>
              </a:defRPr>
            </a:lvl3pPr>
            <a:lvl4pPr marL="383990" indent="-191995">
              <a:lnSpc>
                <a:spcPct val="100000"/>
              </a:lnSpc>
              <a:spcBef>
                <a:spcPts val="533"/>
              </a:spcBef>
              <a:buClrTx/>
              <a:defRPr sz="1867">
                <a:solidFill>
                  <a:schemeClr val="tx1"/>
                </a:solidFill>
              </a:defRPr>
            </a:lvl4pPr>
            <a:lvl5pPr marL="383990" indent="-191995">
              <a:lnSpc>
                <a:spcPct val="100000"/>
              </a:lnSpc>
              <a:spcBef>
                <a:spcPts val="533"/>
              </a:spcBef>
              <a:buClrTx/>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1">
            <a:extLst>
              <a:ext uri="{FF2B5EF4-FFF2-40B4-BE49-F238E27FC236}">
                <a16:creationId xmlns:a16="http://schemas.microsoft.com/office/drawing/2014/main" id="{82C0B276-B27B-F447-8017-0F52A3268DA0}"/>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Tree>
    <p:extLst>
      <p:ext uri="{BB962C8B-B14F-4D97-AF65-F5344CB8AC3E}">
        <p14:creationId xmlns:p14="http://schemas.microsoft.com/office/powerpoint/2010/main" val="12895817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8_White 01">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F344DAC-CAF0-FD46-AD85-E95F92D74FA2}"/>
              </a:ext>
            </a:extLst>
          </p:cNvPr>
          <p:cNvCxnSpPr>
            <a:cxnSpLocks/>
          </p:cNvCxnSpPr>
          <p:nvPr userDrawn="1"/>
        </p:nvCxnSpPr>
        <p:spPr>
          <a:xfrm>
            <a:off x="338337" y="1150391"/>
            <a:ext cx="11518701" cy="0"/>
          </a:xfrm>
          <a:prstGeom prst="line">
            <a:avLst/>
          </a:prstGeom>
          <a:ln w="12700">
            <a:solidFill>
              <a:srgbClr val="1A4596"/>
            </a:solidFill>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637F271A-470F-AA4D-B0C3-147C09D15B35}"/>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chemeClr val="tx1"/>
                </a:solidFill>
              </a:defRPr>
            </a:lvl1pPr>
            <a:lvl2pPr marL="383990" indent="-191995">
              <a:lnSpc>
                <a:spcPct val="100000"/>
              </a:lnSpc>
              <a:spcBef>
                <a:spcPts val="533"/>
              </a:spcBef>
              <a:buClrTx/>
              <a:defRPr sz="1867">
                <a:solidFill>
                  <a:schemeClr val="tx1"/>
                </a:solidFill>
              </a:defRPr>
            </a:lvl2pPr>
            <a:lvl3pPr marL="383990" indent="-191995">
              <a:lnSpc>
                <a:spcPct val="100000"/>
              </a:lnSpc>
              <a:spcBef>
                <a:spcPts val="533"/>
              </a:spcBef>
              <a:buClrTx/>
              <a:defRPr sz="1867">
                <a:solidFill>
                  <a:schemeClr val="tx1"/>
                </a:solidFill>
              </a:defRPr>
            </a:lvl3pPr>
            <a:lvl4pPr marL="383990" indent="-191995">
              <a:lnSpc>
                <a:spcPct val="100000"/>
              </a:lnSpc>
              <a:spcBef>
                <a:spcPts val="533"/>
              </a:spcBef>
              <a:buClrTx/>
              <a:defRPr sz="1867">
                <a:solidFill>
                  <a:schemeClr val="tx1"/>
                </a:solidFill>
              </a:defRPr>
            </a:lvl4pPr>
            <a:lvl5pPr marL="383990" indent="-191995">
              <a:lnSpc>
                <a:spcPct val="100000"/>
              </a:lnSpc>
              <a:spcBef>
                <a:spcPts val="533"/>
              </a:spcBef>
              <a:buClrTx/>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1">
            <a:extLst>
              <a:ext uri="{FF2B5EF4-FFF2-40B4-BE49-F238E27FC236}">
                <a16:creationId xmlns:a16="http://schemas.microsoft.com/office/drawing/2014/main" id="{82C0B276-B27B-F447-8017-0F52A3268DA0}"/>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Tree>
    <p:extLst>
      <p:ext uri="{BB962C8B-B14F-4D97-AF65-F5344CB8AC3E}">
        <p14:creationId xmlns:p14="http://schemas.microsoft.com/office/powerpoint/2010/main" val="7192499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9_White 01">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F344DAC-CAF0-FD46-AD85-E95F92D74FA2}"/>
              </a:ext>
            </a:extLst>
          </p:cNvPr>
          <p:cNvCxnSpPr>
            <a:cxnSpLocks/>
          </p:cNvCxnSpPr>
          <p:nvPr userDrawn="1"/>
        </p:nvCxnSpPr>
        <p:spPr>
          <a:xfrm>
            <a:off x="338337" y="1150391"/>
            <a:ext cx="11518701" cy="0"/>
          </a:xfrm>
          <a:prstGeom prst="line">
            <a:avLst/>
          </a:prstGeom>
          <a:ln w="12700">
            <a:solidFill>
              <a:srgbClr val="1A4596"/>
            </a:solidFill>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637F271A-470F-AA4D-B0C3-147C09D15B35}"/>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chemeClr val="tx1"/>
                </a:solidFill>
              </a:defRPr>
            </a:lvl1pPr>
            <a:lvl2pPr marL="383990" indent="-191995">
              <a:lnSpc>
                <a:spcPct val="100000"/>
              </a:lnSpc>
              <a:spcBef>
                <a:spcPts val="533"/>
              </a:spcBef>
              <a:buClrTx/>
              <a:defRPr sz="1867">
                <a:solidFill>
                  <a:schemeClr val="tx1"/>
                </a:solidFill>
              </a:defRPr>
            </a:lvl2pPr>
            <a:lvl3pPr marL="383990" indent="-191995">
              <a:lnSpc>
                <a:spcPct val="100000"/>
              </a:lnSpc>
              <a:spcBef>
                <a:spcPts val="533"/>
              </a:spcBef>
              <a:buClrTx/>
              <a:defRPr sz="1867">
                <a:solidFill>
                  <a:schemeClr val="tx1"/>
                </a:solidFill>
              </a:defRPr>
            </a:lvl3pPr>
            <a:lvl4pPr marL="383990" indent="-191995">
              <a:lnSpc>
                <a:spcPct val="100000"/>
              </a:lnSpc>
              <a:spcBef>
                <a:spcPts val="533"/>
              </a:spcBef>
              <a:buClrTx/>
              <a:defRPr sz="1867">
                <a:solidFill>
                  <a:schemeClr val="tx1"/>
                </a:solidFill>
              </a:defRPr>
            </a:lvl4pPr>
            <a:lvl5pPr marL="383990" indent="-191995">
              <a:lnSpc>
                <a:spcPct val="100000"/>
              </a:lnSpc>
              <a:spcBef>
                <a:spcPts val="533"/>
              </a:spcBef>
              <a:buClrTx/>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1">
            <a:extLst>
              <a:ext uri="{FF2B5EF4-FFF2-40B4-BE49-F238E27FC236}">
                <a16:creationId xmlns:a16="http://schemas.microsoft.com/office/drawing/2014/main" id="{82C0B276-B27B-F447-8017-0F52A3268DA0}"/>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Tree>
    <p:extLst>
      <p:ext uri="{BB962C8B-B14F-4D97-AF65-F5344CB8AC3E}">
        <p14:creationId xmlns:p14="http://schemas.microsoft.com/office/powerpoint/2010/main" val="1883150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0_White 01">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F344DAC-CAF0-FD46-AD85-E95F92D74FA2}"/>
              </a:ext>
            </a:extLst>
          </p:cNvPr>
          <p:cNvCxnSpPr>
            <a:cxnSpLocks/>
          </p:cNvCxnSpPr>
          <p:nvPr userDrawn="1"/>
        </p:nvCxnSpPr>
        <p:spPr>
          <a:xfrm>
            <a:off x="338337" y="1150391"/>
            <a:ext cx="11518701" cy="0"/>
          </a:xfrm>
          <a:prstGeom prst="line">
            <a:avLst/>
          </a:prstGeom>
          <a:ln w="12700">
            <a:solidFill>
              <a:srgbClr val="1A4596"/>
            </a:solidFill>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637F271A-470F-AA4D-B0C3-147C09D15B35}"/>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chemeClr val="tx1"/>
                </a:solidFill>
              </a:defRPr>
            </a:lvl1pPr>
            <a:lvl2pPr marL="383990" indent="-191995">
              <a:lnSpc>
                <a:spcPct val="100000"/>
              </a:lnSpc>
              <a:spcBef>
                <a:spcPts val="533"/>
              </a:spcBef>
              <a:buClrTx/>
              <a:defRPr sz="1867">
                <a:solidFill>
                  <a:schemeClr val="tx1"/>
                </a:solidFill>
              </a:defRPr>
            </a:lvl2pPr>
            <a:lvl3pPr marL="383990" indent="-191995">
              <a:lnSpc>
                <a:spcPct val="100000"/>
              </a:lnSpc>
              <a:spcBef>
                <a:spcPts val="533"/>
              </a:spcBef>
              <a:buClrTx/>
              <a:defRPr sz="1867">
                <a:solidFill>
                  <a:schemeClr val="tx1"/>
                </a:solidFill>
              </a:defRPr>
            </a:lvl3pPr>
            <a:lvl4pPr marL="383990" indent="-191995">
              <a:lnSpc>
                <a:spcPct val="100000"/>
              </a:lnSpc>
              <a:spcBef>
                <a:spcPts val="533"/>
              </a:spcBef>
              <a:buClrTx/>
              <a:defRPr sz="1867">
                <a:solidFill>
                  <a:schemeClr val="tx1"/>
                </a:solidFill>
              </a:defRPr>
            </a:lvl4pPr>
            <a:lvl5pPr marL="383990" indent="-191995">
              <a:lnSpc>
                <a:spcPct val="100000"/>
              </a:lnSpc>
              <a:spcBef>
                <a:spcPts val="533"/>
              </a:spcBef>
              <a:buClrTx/>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1">
            <a:extLst>
              <a:ext uri="{FF2B5EF4-FFF2-40B4-BE49-F238E27FC236}">
                <a16:creationId xmlns:a16="http://schemas.microsoft.com/office/drawing/2014/main" id="{82C0B276-B27B-F447-8017-0F52A3268DA0}"/>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Tree>
    <p:extLst>
      <p:ext uri="{BB962C8B-B14F-4D97-AF65-F5344CB8AC3E}">
        <p14:creationId xmlns:p14="http://schemas.microsoft.com/office/powerpoint/2010/main" val="29364229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1_White 01">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F344DAC-CAF0-FD46-AD85-E95F92D74FA2}"/>
              </a:ext>
            </a:extLst>
          </p:cNvPr>
          <p:cNvCxnSpPr>
            <a:cxnSpLocks/>
          </p:cNvCxnSpPr>
          <p:nvPr userDrawn="1"/>
        </p:nvCxnSpPr>
        <p:spPr>
          <a:xfrm>
            <a:off x="338337" y="1150391"/>
            <a:ext cx="11518701" cy="0"/>
          </a:xfrm>
          <a:prstGeom prst="line">
            <a:avLst/>
          </a:prstGeom>
          <a:ln w="12700">
            <a:solidFill>
              <a:srgbClr val="1A4596"/>
            </a:solidFill>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637F271A-470F-AA4D-B0C3-147C09D15B35}"/>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chemeClr val="tx1"/>
                </a:solidFill>
              </a:defRPr>
            </a:lvl1pPr>
            <a:lvl2pPr marL="383990" indent="-191995">
              <a:lnSpc>
                <a:spcPct val="100000"/>
              </a:lnSpc>
              <a:spcBef>
                <a:spcPts val="533"/>
              </a:spcBef>
              <a:buClrTx/>
              <a:defRPr sz="1867">
                <a:solidFill>
                  <a:schemeClr val="tx1"/>
                </a:solidFill>
              </a:defRPr>
            </a:lvl2pPr>
            <a:lvl3pPr marL="383990" indent="-191995">
              <a:lnSpc>
                <a:spcPct val="100000"/>
              </a:lnSpc>
              <a:spcBef>
                <a:spcPts val="533"/>
              </a:spcBef>
              <a:buClrTx/>
              <a:defRPr sz="1867">
                <a:solidFill>
                  <a:schemeClr val="tx1"/>
                </a:solidFill>
              </a:defRPr>
            </a:lvl3pPr>
            <a:lvl4pPr marL="383990" indent="-191995">
              <a:lnSpc>
                <a:spcPct val="100000"/>
              </a:lnSpc>
              <a:spcBef>
                <a:spcPts val="533"/>
              </a:spcBef>
              <a:buClrTx/>
              <a:defRPr sz="1867">
                <a:solidFill>
                  <a:schemeClr val="tx1"/>
                </a:solidFill>
              </a:defRPr>
            </a:lvl4pPr>
            <a:lvl5pPr marL="383990" indent="-191995">
              <a:lnSpc>
                <a:spcPct val="100000"/>
              </a:lnSpc>
              <a:spcBef>
                <a:spcPts val="533"/>
              </a:spcBef>
              <a:buClrTx/>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
            <a:extLst>
              <a:ext uri="{FF2B5EF4-FFF2-40B4-BE49-F238E27FC236}">
                <a16:creationId xmlns:a16="http://schemas.microsoft.com/office/drawing/2014/main" id="{06531206-9784-0C41-9089-E245E0644F3B}"/>
              </a:ext>
            </a:extLst>
          </p:cNvPr>
          <p:cNvSpPr>
            <a:spLocks noGrp="1"/>
          </p:cNvSpPr>
          <p:nvPr>
            <p:ph type="ftr" sz="quarter" idx="3"/>
          </p:nvPr>
        </p:nvSpPr>
        <p:spPr>
          <a:xfrm>
            <a:off x="1302561" y="6548969"/>
            <a:ext cx="4475939" cy="166388"/>
          </a:xfrm>
          <a:prstGeom prst="rect">
            <a:avLst/>
          </a:prstGeom>
        </p:spPr>
        <p:txBody>
          <a:bodyPr vert="horz" lIns="0" tIns="0" rIns="0" bIns="0" rtlCol="0" anchor="ctr"/>
          <a:lstStyle>
            <a:lvl1pPr algn="l">
              <a:defRPr sz="1000">
                <a:solidFill>
                  <a:srgbClr val="FFFFFF"/>
                </a:solidFill>
                <a:latin typeface="Arial" panose="020B0604020202020204" pitchFamily="34" charset="0"/>
                <a:cs typeface="Arial" panose="020B0604020202020204" pitchFamily="34" charset="0"/>
              </a:defRPr>
            </a:lvl1pPr>
          </a:lstStyle>
          <a:p>
            <a:r>
              <a:rPr lang="en-GB" dirty="0"/>
              <a:t>MACHINE LEARNING FOR INDUSTRY</a:t>
            </a:r>
          </a:p>
        </p:txBody>
      </p:sp>
      <p:sp>
        <p:nvSpPr>
          <p:cNvPr id="19" name="Date Placeholder 2">
            <a:extLst>
              <a:ext uri="{FF2B5EF4-FFF2-40B4-BE49-F238E27FC236}">
                <a16:creationId xmlns:a16="http://schemas.microsoft.com/office/drawing/2014/main" id="{6FD67A23-3EAD-6F44-8FDF-394ED6C2416E}"/>
              </a:ext>
            </a:extLst>
          </p:cNvPr>
          <p:cNvSpPr>
            <a:spLocks noGrp="1"/>
          </p:cNvSpPr>
          <p:nvPr>
            <p:ph type="dt" sz="half" idx="21"/>
          </p:nvPr>
        </p:nvSpPr>
        <p:spPr>
          <a:xfrm>
            <a:off x="487804" y="6548967"/>
            <a:ext cx="699155" cy="173567"/>
          </a:xfrm>
          <a:prstGeom prst="rect">
            <a:avLst/>
          </a:prstGeom>
        </p:spPr>
        <p:txBody>
          <a:bodyPr vert="horz" lIns="0" tIns="0" rIns="0" bIns="0" rtlCol="0" anchor="ctr"/>
          <a:lstStyle>
            <a:lvl1pPr algn="ctr">
              <a:defRPr sz="1000">
                <a:solidFill>
                  <a:srgbClr val="FFFFFF"/>
                </a:solidFill>
                <a:latin typeface="Arial" panose="020B0604020202020204" pitchFamily="34" charset="0"/>
                <a:cs typeface="Arial" panose="020B0604020202020204" pitchFamily="34" charset="0"/>
              </a:defRPr>
            </a:lvl1pPr>
          </a:lstStyle>
          <a:p>
            <a:r>
              <a:rPr lang="en-US"/>
              <a:t>FEB 2022</a:t>
            </a:r>
          </a:p>
        </p:txBody>
      </p:sp>
      <p:sp>
        <p:nvSpPr>
          <p:cNvPr id="20" name="Title 1">
            <a:extLst>
              <a:ext uri="{FF2B5EF4-FFF2-40B4-BE49-F238E27FC236}">
                <a16:creationId xmlns:a16="http://schemas.microsoft.com/office/drawing/2014/main" id="{82C0B276-B27B-F447-8017-0F52A3268DA0}"/>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Tree>
    <p:extLst>
      <p:ext uri="{BB962C8B-B14F-4D97-AF65-F5344CB8AC3E}">
        <p14:creationId xmlns:p14="http://schemas.microsoft.com/office/powerpoint/2010/main" val="11587740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2_White 01">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F344DAC-CAF0-FD46-AD85-E95F92D74FA2}"/>
              </a:ext>
            </a:extLst>
          </p:cNvPr>
          <p:cNvCxnSpPr>
            <a:cxnSpLocks/>
          </p:cNvCxnSpPr>
          <p:nvPr userDrawn="1"/>
        </p:nvCxnSpPr>
        <p:spPr>
          <a:xfrm>
            <a:off x="338337" y="1150391"/>
            <a:ext cx="11518701" cy="0"/>
          </a:xfrm>
          <a:prstGeom prst="line">
            <a:avLst/>
          </a:prstGeom>
          <a:ln w="12700">
            <a:solidFill>
              <a:srgbClr val="1A4596"/>
            </a:solidFill>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637F271A-470F-AA4D-B0C3-147C09D15B35}"/>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chemeClr val="tx1"/>
                </a:solidFill>
              </a:defRPr>
            </a:lvl1pPr>
            <a:lvl2pPr marL="383990" indent="-191995">
              <a:lnSpc>
                <a:spcPct val="100000"/>
              </a:lnSpc>
              <a:spcBef>
                <a:spcPts val="533"/>
              </a:spcBef>
              <a:buClrTx/>
              <a:defRPr sz="1867">
                <a:solidFill>
                  <a:schemeClr val="tx1"/>
                </a:solidFill>
              </a:defRPr>
            </a:lvl2pPr>
            <a:lvl3pPr marL="383990" indent="-191995">
              <a:lnSpc>
                <a:spcPct val="100000"/>
              </a:lnSpc>
              <a:spcBef>
                <a:spcPts val="533"/>
              </a:spcBef>
              <a:buClrTx/>
              <a:defRPr sz="1867">
                <a:solidFill>
                  <a:schemeClr val="tx1"/>
                </a:solidFill>
              </a:defRPr>
            </a:lvl3pPr>
            <a:lvl4pPr marL="383990" indent="-191995">
              <a:lnSpc>
                <a:spcPct val="100000"/>
              </a:lnSpc>
              <a:spcBef>
                <a:spcPts val="533"/>
              </a:spcBef>
              <a:buClrTx/>
              <a:defRPr sz="1867">
                <a:solidFill>
                  <a:schemeClr val="tx1"/>
                </a:solidFill>
              </a:defRPr>
            </a:lvl4pPr>
            <a:lvl5pPr marL="383990" indent="-191995">
              <a:lnSpc>
                <a:spcPct val="100000"/>
              </a:lnSpc>
              <a:spcBef>
                <a:spcPts val="533"/>
              </a:spcBef>
              <a:buClrTx/>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1">
            <a:extLst>
              <a:ext uri="{FF2B5EF4-FFF2-40B4-BE49-F238E27FC236}">
                <a16:creationId xmlns:a16="http://schemas.microsoft.com/office/drawing/2014/main" id="{82C0B276-B27B-F447-8017-0F52A3268DA0}"/>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Tree>
    <p:extLst>
      <p:ext uri="{BB962C8B-B14F-4D97-AF65-F5344CB8AC3E}">
        <p14:creationId xmlns:p14="http://schemas.microsoft.com/office/powerpoint/2010/main" val="3074704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32758-EBF2-477E-930B-CBE99ACA5A5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9BE6BAE-0365-4161-A4BA-FA4C859E94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614D1A3-A7C3-4410-8E71-9458EA41FE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2084CF0-3AE5-4F7C-8247-2747D18557E4}"/>
              </a:ext>
            </a:extLst>
          </p:cNvPr>
          <p:cNvSpPr>
            <a:spLocks noGrp="1"/>
          </p:cNvSpPr>
          <p:nvPr>
            <p:ph type="dt" sz="half" idx="10"/>
          </p:nvPr>
        </p:nvSpPr>
        <p:spPr/>
        <p:txBody>
          <a:bodyPr/>
          <a:lstStyle/>
          <a:p>
            <a:fld id="{C7AB7CAD-9C9F-4082-9296-A30BAB2C889D}" type="datetimeFigureOut">
              <a:rPr lang="en-GB" smtClean="0"/>
              <a:t>30/01/2022</a:t>
            </a:fld>
            <a:endParaRPr lang="en-GB"/>
          </a:p>
        </p:txBody>
      </p:sp>
      <p:sp>
        <p:nvSpPr>
          <p:cNvPr id="6" name="Footer Placeholder 5">
            <a:extLst>
              <a:ext uri="{FF2B5EF4-FFF2-40B4-BE49-F238E27FC236}">
                <a16:creationId xmlns:a16="http://schemas.microsoft.com/office/drawing/2014/main" id="{28E0CF47-2395-4767-8595-7C285E5FDAC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9A80354-05F3-473B-8020-CABAD92B9E94}"/>
              </a:ext>
            </a:extLst>
          </p:cNvPr>
          <p:cNvSpPr>
            <a:spLocks noGrp="1"/>
          </p:cNvSpPr>
          <p:nvPr>
            <p:ph type="sldNum" sz="quarter" idx="12"/>
          </p:nvPr>
        </p:nvSpPr>
        <p:spPr/>
        <p:txBody>
          <a:bodyPr/>
          <a:lstStyle/>
          <a:p>
            <a:fld id="{452A562F-2F18-47F8-A473-83318F99AE1F}" type="slidenum">
              <a:rPr lang="en-GB" smtClean="0"/>
              <a:t>‹#›</a:t>
            </a:fld>
            <a:endParaRPr lang="en-GB"/>
          </a:p>
        </p:txBody>
      </p:sp>
    </p:spTree>
    <p:extLst>
      <p:ext uri="{BB962C8B-B14F-4D97-AF65-F5344CB8AC3E}">
        <p14:creationId xmlns:p14="http://schemas.microsoft.com/office/powerpoint/2010/main" val="1956979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0A3E9-45A2-4D02-9693-1C01ECBB03F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906657A-CDDB-48F7-88E0-2666AB973B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51922C-CE21-465C-BA57-3B812C5AC6C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F0B04E8-B7C5-4031-8A72-EE4F392A49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313D30-E93B-472F-B239-4CDA75DB2D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D82F3EC-5C4D-40C6-A5A2-B284BEAA3280}"/>
              </a:ext>
            </a:extLst>
          </p:cNvPr>
          <p:cNvSpPr>
            <a:spLocks noGrp="1"/>
          </p:cNvSpPr>
          <p:nvPr>
            <p:ph type="dt" sz="half" idx="10"/>
          </p:nvPr>
        </p:nvSpPr>
        <p:spPr/>
        <p:txBody>
          <a:bodyPr/>
          <a:lstStyle/>
          <a:p>
            <a:fld id="{C7AB7CAD-9C9F-4082-9296-A30BAB2C889D}" type="datetimeFigureOut">
              <a:rPr lang="en-GB" smtClean="0"/>
              <a:t>30/01/2022</a:t>
            </a:fld>
            <a:endParaRPr lang="en-GB"/>
          </a:p>
        </p:txBody>
      </p:sp>
      <p:sp>
        <p:nvSpPr>
          <p:cNvPr id="8" name="Footer Placeholder 7">
            <a:extLst>
              <a:ext uri="{FF2B5EF4-FFF2-40B4-BE49-F238E27FC236}">
                <a16:creationId xmlns:a16="http://schemas.microsoft.com/office/drawing/2014/main" id="{92755536-C10C-43F2-B95E-C4B07217E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4DC40D7-FD83-4EF8-BFE8-34ECFCD839F5}"/>
              </a:ext>
            </a:extLst>
          </p:cNvPr>
          <p:cNvSpPr>
            <a:spLocks noGrp="1"/>
          </p:cNvSpPr>
          <p:nvPr>
            <p:ph type="sldNum" sz="quarter" idx="12"/>
          </p:nvPr>
        </p:nvSpPr>
        <p:spPr/>
        <p:txBody>
          <a:bodyPr/>
          <a:lstStyle/>
          <a:p>
            <a:fld id="{452A562F-2F18-47F8-A473-83318F99AE1F}" type="slidenum">
              <a:rPr lang="en-GB" smtClean="0"/>
              <a:t>‹#›</a:t>
            </a:fld>
            <a:endParaRPr lang="en-GB"/>
          </a:p>
        </p:txBody>
      </p:sp>
    </p:spTree>
    <p:extLst>
      <p:ext uri="{BB962C8B-B14F-4D97-AF65-F5344CB8AC3E}">
        <p14:creationId xmlns:p14="http://schemas.microsoft.com/office/powerpoint/2010/main" val="190269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459D2-F05A-4D4E-9B30-1EC0438B52D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5CD0B74-1B07-4078-B6AA-DD6493451B0A}"/>
              </a:ext>
            </a:extLst>
          </p:cNvPr>
          <p:cNvSpPr>
            <a:spLocks noGrp="1"/>
          </p:cNvSpPr>
          <p:nvPr>
            <p:ph type="dt" sz="half" idx="10"/>
          </p:nvPr>
        </p:nvSpPr>
        <p:spPr/>
        <p:txBody>
          <a:bodyPr/>
          <a:lstStyle/>
          <a:p>
            <a:fld id="{C7AB7CAD-9C9F-4082-9296-A30BAB2C889D}" type="datetimeFigureOut">
              <a:rPr lang="en-GB" smtClean="0"/>
              <a:t>30/01/2022</a:t>
            </a:fld>
            <a:endParaRPr lang="en-GB"/>
          </a:p>
        </p:txBody>
      </p:sp>
      <p:sp>
        <p:nvSpPr>
          <p:cNvPr id="4" name="Footer Placeholder 3">
            <a:extLst>
              <a:ext uri="{FF2B5EF4-FFF2-40B4-BE49-F238E27FC236}">
                <a16:creationId xmlns:a16="http://schemas.microsoft.com/office/drawing/2014/main" id="{82D8335E-0FED-4BAA-89B7-5503F4D20FF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CEBCB68-102F-4B1D-82AB-8FA0B3AEDFCF}"/>
              </a:ext>
            </a:extLst>
          </p:cNvPr>
          <p:cNvSpPr>
            <a:spLocks noGrp="1"/>
          </p:cNvSpPr>
          <p:nvPr>
            <p:ph type="sldNum" sz="quarter" idx="12"/>
          </p:nvPr>
        </p:nvSpPr>
        <p:spPr/>
        <p:txBody>
          <a:bodyPr/>
          <a:lstStyle/>
          <a:p>
            <a:fld id="{452A562F-2F18-47F8-A473-83318F99AE1F}" type="slidenum">
              <a:rPr lang="en-GB" smtClean="0"/>
              <a:t>‹#›</a:t>
            </a:fld>
            <a:endParaRPr lang="en-GB"/>
          </a:p>
        </p:txBody>
      </p:sp>
    </p:spTree>
    <p:extLst>
      <p:ext uri="{BB962C8B-B14F-4D97-AF65-F5344CB8AC3E}">
        <p14:creationId xmlns:p14="http://schemas.microsoft.com/office/powerpoint/2010/main" val="4095437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F81A2C-3441-4ADC-A35F-E79B9280F9C7}"/>
              </a:ext>
            </a:extLst>
          </p:cNvPr>
          <p:cNvSpPr>
            <a:spLocks noGrp="1"/>
          </p:cNvSpPr>
          <p:nvPr>
            <p:ph type="dt" sz="half" idx="10"/>
          </p:nvPr>
        </p:nvSpPr>
        <p:spPr/>
        <p:txBody>
          <a:bodyPr/>
          <a:lstStyle/>
          <a:p>
            <a:fld id="{C7AB7CAD-9C9F-4082-9296-A30BAB2C889D}" type="datetimeFigureOut">
              <a:rPr lang="en-GB" smtClean="0"/>
              <a:t>30/01/2022</a:t>
            </a:fld>
            <a:endParaRPr lang="en-GB"/>
          </a:p>
        </p:txBody>
      </p:sp>
      <p:sp>
        <p:nvSpPr>
          <p:cNvPr id="3" name="Footer Placeholder 2">
            <a:extLst>
              <a:ext uri="{FF2B5EF4-FFF2-40B4-BE49-F238E27FC236}">
                <a16:creationId xmlns:a16="http://schemas.microsoft.com/office/drawing/2014/main" id="{9D8E15A8-5D14-4998-AD6D-DFE3EC82ABB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66BA494-2362-4910-9874-B915623A12C8}"/>
              </a:ext>
            </a:extLst>
          </p:cNvPr>
          <p:cNvSpPr>
            <a:spLocks noGrp="1"/>
          </p:cNvSpPr>
          <p:nvPr>
            <p:ph type="sldNum" sz="quarter" idx="12"/>
          </p:nvPr>
        </p:nvSpPr>
        <p:spPr/>
        <p:txBody>
          <a:bodyPr/>
          <a:lstStyle/>
          <a:p>
            <a:fld id="{452A562F-2F18-47F8-A473-83318F99AE1F}" type="slidenum">
              <a:rPr lang="en-GB" smtClean="0"/>
              <a:t>‹#›</a:t>
            </a:fld>
            <a:endParaRPr lang="en-GB"/>
          </a:p>
        </p:txBody>
      </p:sp>
    </p:spTree>
    <p:extLst>
      <p:ext uri="{BB962C8B-B14F-4D97-AF65-F5344CB8AC3E}">
        <p14:creationId xmlns:p14="http://schemas.microsoft.com/office/powerpoint/2010/main" val="4042951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E0711-C881-4B6D-ACDC-DE7F7061E8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8337636-EF7F-4678-8ED3-E42D8EFC37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19407EA-CB56-49D9-847B-DFB14B8CE0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AFD8C1-4DC9-45C6-981C-83C5CBA4C9F4}"/>
              </a:ext>
            </a:extLst>
          </p:cNvPr>
          <p:cNvSpPr>
            <a:spLocks noGrp="1"/>
          </p:cNvSpPr>
          <p:nvPr>
            <p:ph type="dt" sz="half" idx="10"/>
          </p:nvPr>
        </p:nvSpPr>
        <p:spPr/>
        <p:txBody>
          <a:bodyPr/>
          <a:lstStyle/>
          <a:p>
            <a:fld id="{C7AB7CAD-9C9F-4082-9296-A30BAB2C889D}" type="datetimeFigureOut">
              <a:rPr lang="en-GB" smtClean="0"/>
              <a:t>30/01/2022</a:t>
            </a:fld>
            <a:endParaRPr lang="en-GB"/>
          </a:p>
        </p:txBody>
      </p:sp>
      <p:sp>
        <p:nvSpPr>
          <p:cNvPr id="6" name="Footer Placeholder 5">
            <a:extLst>
              <a:ext uri="{FF2B5EF4-FFF2-40B4-BE49-F238E27FC236}">
                <a16:creationId xmlns:a16="http://schemas.microsoft.com/office/drawing/2014/main" id="{5D076ECE-5EA2-4F2B-BE83-AE094FECEAE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713BD84-A430-4E60-8F50-D9AEC385F480}"/>
              </a:ext>
            </a:extLst>
          </p:cNvPr>
          <p:cNvSpPr>
            <a:spLocks noGrp="1"/>
          </p:cNvSpPr>
          <p:nvPr>
            <p:ph type="sldNum" sz="quarter" idx="12"/>
          </p:nvPr>
        </p:nvSpPr>
        <p:spPr/>
        <p:txBody>
          <a:bodyPr/>
          <a:lstStyle/>
          <a:p>
            <a:fld id="{452A562F-2F18-47F8-A473-83318F99AE1F}" type="slidenum">
              <a:rPr lang="en-GB" smtClean="0"/>
              <a:t>‹#›</a:t>
            </a:fld>
            <a:endParaRPr lang="en-GB"/>
          </a:p>
        </p:txBody>
      </p:sp>
    </p:spTree>
    <p:extLst>
      <p:ext uri="{BB962C8B-B14F-4D97-AF65-F5344CB8AC3E}">
        <p14:creationId xmlns:p14="http://schemas.microsoft.com/office/powerpoint/2010/main" val="3842347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D6FA2-39DD-4F65-A9C0-3E9264FF93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436F8E4-2180-457D-BBCB-A160BB76D7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49427EB-AF32-4849-B672-4E88E39E08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2C744B-D49B-4544-8D6D-956A734E191C}"/>
              </a:ext>
            </a:extLst>
          </p:cNvPr>
          <p:cNvSpPr>
            <a:spLocks noGrp="1"/>
          </p:cNvSpPr>
          <p:nvPr>
            <p:ph type="dt" sz="half" idx="10"/>
          </p:nvPr>
        </p:nvSpPr>
        <p:spPr/>
        <p:txBody>
          <a:bodyPr/>
          <a:lstStyle/>
          <a:p>
            <a:fld id="{C7AB7CAD-9C9F-4082-9296-A30BAB2C889D}" type="datetimeFigureOut">
              <a:rPr lang="en-GB" smtClean="0"/>
              <a:t>30/01/2022</a:t>
            </a:fld>
            <a:endParaRPr lang="en-GB"/>
          </a:p>
        </p:txBody>
      </p:sp>
      <p:sp>
        <p:nvSpPr>
          <p:cNvPr id="6" name="Footer Placeholder 5">
            <a:extLst>
              <a:ext uri="{FF2B5EF4-FFF2-40B4-BE49-F238E27FC236}">
                <a16:creationId xmlns:a16="http://schemas.microsoft.com/office/drawing/2014/main" id="{E745D37E-292A-4DBB-B27A-3A3A8458B71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ECDA877-03F4-4077-8A35-A68AFDA031C6}"/>
              </a:ext>
            </a:extLst>
          </p:cNvPr>
          <p:cNvSpPr>
            <a:spLocks noGrp="1"/>
          </p:cNvSpPr>
          <p:nvPr>
            <p:ph type="sldNum" sz="quarter" idx="12"/>
          </p:nvPr>
        </p:nvSpPr>
        <p:spPr/>
        <p:txBody>
          <a:bodyPr/>
          <a:lstStyle/>
          <a:p>
            <a:fld id="{452A562F-2F18-47F8-A473-83318F99AE1F}" type="slidenum">
              <a:rPr lang="en-GB" smtClean="0"/>
              <a:t>‹#›</a:t>
            </a:fld>
            <a:endParaRPr lang="en-GB"/>
          </a:p>
        </p:txBody>
      </p:sp>
    </p:spTree>
    <p:extLst>
      <p:ext uri="{BB962C8B-B14F-4D97-AF65-F5344CB8AC3E}">
        <p14:creationId xmlns:p14="http://schemas.microsoft.com/office/powerpoint/2010/main" val="1129794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A840AB-2BF4-43F2-8DED-B063808E2C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E9A38A5-6E83-4374-A3FC-0BE0D8F157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9D379B2-AE02-4A05-AEDF-AEE197B9DF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AB7CAD-9C9F-4082-9296-A30BAB2C889D}" type="datetimeFigureOut">
              <a:rPr lang="en-GB" smtClean="0"/>
              <a:t>30/01/2022</a:t>
            </a:fld>
            <a:endParaRPr lang="en-GB"/>
          </a:p>
        </p:txBody>
      </p:sp>
      <p:sp>
        <p:nvSpPr>
          <p:cNvPr id="5" name="Footer Placeholder 4">
            <a:extLst>
              <a:ext uri="{FF2B5EF4-FFF2-40B4-BE49-F238E27FC236}">
                <a16:creationId xmlns:a16="http://schemas.microsoft.com/office/drawing/2014/main" id="{C138B79D-DA8E-45D9-9ADA-8F878DF6E5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F7C5B55-9396-4201-99E6-CFD7A47585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2A562F-2F18-47F8-A473-83318F99AE1F}" type="slidenum">
              <a:rPr lang="en-GB" smtClean="0"/>
              <a:t>‹#›</a:t>
            </a:fld>
            <a:endParaRPr lang="en-GB"/>
          </a:p>
        </p:txBody>
      </p:sp>
    </p:spTree>
    <p:extLst>
      <p:ext uri="{BB962C8B-B14F-4D97-AF65-F5344CB8AC3E}">
        <p14:creationId xmlns:p14="http://schemas.microsoft.com/office/powerpoint/2010/main" val="34352019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ABC68F38-4F99-4719-919C-263D6D4397A9}"/>
              </a:ext>
            </a:extLst>
          </p:cNvPr>
          <p:cNvSpPr>
            <a:spLocks noGrp="1"/>
          </p:cNvSpPr>
          <p:nvPr>
            <p:ph type="body" idx="1"/>
          </p:nvPr>
        </p:nvSpPr>
        <p:spPr>
          <a:xfrm>
            <a:off x="336000" y="1306799"/>
            <a:ext cx="11520000" cy="4788000"/>
          </a:xfrm>
          <a:prstGeom prst="rect">
            <a:avLst/>
          </a:prstGeom>
        </p:spPr>
        <p:txBody>
          <a:bodyPr vert="horz" lIns="0" tIns="0" rIns="0" bIns="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2" name="Title Placeholder 11">
            <a:extLst>
              <a:ext uri="{FF2B5EF4-FFF2-40B4-BE49-F238E27FC236}">
                <a16:creationId xmlns:a16="http://schemas.microsoft.com/office/drawing/2014/main" id="{2D76078D-5B4A-4A59-88BE-F2222B3CE243}"/>
              </a:ext>
            </a:extLst>
          </p:cNvPr>
          <p:cNvSpPr>
            <a:spLocks noGrp="1"/>
          </p:cNvSpPr>
          <p:nvPr>
            <p:ph type="title"/>
          </p:nvPr>
        </p:nvSpPr>
        <p:spPr>
          <a:xfrm>
            <a:off x="336000" y="727200"/>
            <a:ext cx="11520000" cy="405683"/>
          </a:xfrm>
          <a:prstGeom prst="rect">
            <a:avLst/>
          </a:prstGeom>
        </p:spPr>
        <p:txBody>
          <a:bodyPr vert="horz" lIns="0" tIns="0" rIns="0" bIns="36000" rtlCol="0" anchor="b">
            <a:spAutoFit/>
          </a:bodyPr>
          <a:lstStyle/>
          <a:p>
            <a:r>
              <a:rPr lang="en-GB" dirty="0"/>
              <a:t>Click to edit Master title style</a:t>
            </a:r>
          </a:p>
        </p:txBody>
      </p:sp>
    </p:spTree>
    <p:extLst>
      <p:ext uri="{BB962C8B-B14F-4D97-AF65-F5344CB8AC3E}">
        <p14:creationId xmlns:p14="http://schemas.microsoft.com/office/powerpoint/2010/main" val="21882921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Lst>
  <p:hf hdr="0"/>
  <p:txStyles>
    <p:titleStyle>
      <a:lvl1pPr algn="ctr" defTabSz="360000" rtl="0" eaLnBrk="1" latinLnBrk="0" hangingPunct="1">
        <a:lnSpc>
          <a:spcPct val="100000"/>
        </a:lnSpc>
        <a:spcBef>
          <a:spcPct val="0"/>
        </a:spcBef>
        <a:buNone/>
        <a:defRPr lang="en-GB" sz="2400" kern="1200" cap="all" baseline="0" smtClean="0">
          <a:solidFill>
            <a:schemeClr val="accent1">
              <a:lumMod val="20000"/>
              <a:lumOff val="80000"/>
            </a:schemeClr>
          </a:solidFill>
          <a:latin typeface="+mj-lt"/>
          <a:ea typeface="+mj-ea"/>
          <a:cs typeface="+mj-cs"/>
        </a:defRPr>
      </a:lvl1pPr>
    </p:titleStyle>
    <p:body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orient="horz" pos="709">
          <p15:clr>
            <a:srgbClr val="F26B43"/>
          </p15:clr>
        </p15:guide>
        <p15:guide id="5" orient="horz" pos="164">
          <p15:clr>
            <a:srgbClr val="F26B43"/>
          </p15:clr>
        </p15:guide>
        <p15:guide id="6" pos="7469">
          <p15:clr>
            <a:srgbClr val="F26B43"/>
          </p15:clr>
        </p15:guide>
        <p15:guide id="7" pos="211">
          <p15:clr>
            <a:srgbClr val="F26B43"/>
          </p15:clr>
        </p15:guide>
        <p15:guide id="10" orient="horz" pos="4224">
          <p15:clr>
            <a:srgbClr val="F26B43"/>
          </p15:clr>
        </p15:guide>
        <p15:guide id="11" orient="horz" pos="3952">
          <p15:clr>
            <a:srgbClr val="F26B43"/>
          </p15:clr>
        </p15:guide>
        <p15:guide id="12" orient="horz" pos="3838">
          <p15:clr>
            <a:srgbClr val="F26B43"/>
          </p15:clr>
        </p15:guide>
        <p15:guide id="13" orient="horz" pos="822">
          <p15:clr>
            <a:srgbClr val="F26B43"/>
          </p15:clr>
        </p15:guide>
        <p15:guide id="16" pos="7582">
          <p15:clr>
            <a:srgbClr val="F26B43"/>
          </p15:clr>
        </p15:guide>
        <p15:guide id="17" pos="9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tags" Target="../tags/tag10.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41.png"/><Relationship Id="rId2" Type="http://schemas.openxmlformats.org/officeDocument/2006/relationships/slideLayout" Target="../slideLayouts/slideLayout12.xml"/><Relationship Id="rId1" Type="http://schemas.openxmlformats.org/officeDocument/2006/relationships/tags" Target="../tags/tag1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tags" Target="../tags/tag12.xml"/><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46.png"/><Relationship Id="rId3" Type="http://schemas.openxmlformats.org/officeDocument/2006/relationships/notesSlide" Target="../notesSlides/notesSlide13.xml"/><Relationship Id="rId7" Type="http://schemas.openxmlformats.org/officeDocument/2006/relationships/image" Target="../media/image1130.png"/><Relationship Id="rId12" Type="http://schemas.openxmlformats.org/officeDocument/2006/relationships/image" Target="../media/image880.png"/><Relationship Id="rId17" Type="http://schemas.openxmlformats.org/officeDocument/2006/relationships/image" Target="../media/image930.png"/><Relationship Id="rId2" Type="http://schemas.openxmlformats.org/officeDocument/2006/relationships/slideLayout" Target="../slideLayouts/slideLayout12.xml"/><Relationship Id="rId16" Type="http://schemas.openxmlformats.org/officeDocument/2006/relationships/image" Target="../media/image92.png"/><Relationship Id="rId1" Type="http://schemas.openxmlformats.org/officeDocument/2006/relationships/tags" Target="../tags/tag13.xml"/><Relationship Id="rId6" Type="http://schemas.openxmlformats.org/officeDocument/2006/relationships/image" Target="../media/image45.png"/><Relationship Id="rId11" Type="http://schemas.openxmlformats.org/officeDocument/2006/relationships/image" Target="../media/image870.png"/><Relationship Id="rId5" Type="http://schemas.openxmlformats.org/officeDocument/2006/relationships/image" Target="../media/image44.png"/><Relationship Id="rId15" Type="http://schemas.openxmlformats.org/officeDocument/2006/relationships/image" Target="../media/image910.png"/><Relationship Id="rId10" Type="http://schemas.openxmlformats.org/officeDocument/2006/relationships/image" Target="../media/image860.png"/><Relationship Id="rId4" Type="http://schemas.openxmlformats.org/officeDocument/2006/relationships/image" Target="../media/image43.png"/><Relationship Id="rId9" Type="http://schemas.openxmlformats.org/officeDocument/2006/relationships/image" Target="../media/image850.png"/><Relationship Id="rId14" Type="http://schemas.openxmlformats.org/officeDocument/2006/relationships/image" Target="../media/image90.png"/></Relationships>
</file>

<file path=ppt/slides/_rels/slide1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notesSlide" Target="../notesSlides/notesSlide14.xml"/><Relationship Id="rId7" Type="http://schemas.openxmlformats.org/officeDocument/2006/relationships/image" Target="../media/image50.png"/><Relationship Id="rId2" Type="http://schemas.openxmlformats.org/officeDocument/2006/relationships/slideLayout" Target="../slideLayouts/slideLayout12.xml"/><Relationship Id="rId1" Type="http://schemas.openxmlformats.org/officeDocument/2006/relationships/tags" Target="../tags/tag1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tags" Target="../tags/tag15.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ags" Target="../tags/tag16.xml"/><Relationship Id="rId5" Type="http://schemas.openxmlformats.org/officeDocument/2006/relationships/image" Target="../media/image54.png"/><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notesSlide" Target="../notesSlides/notesSlide17.xml"/><Relationship Id="rId7" Type="http://schemas.openxmlformats.org/officeDocument/2006/relationships/image" Target="../media/image57.jpeg"/><Relationship Id="rId2" Type="http://schemas.openxmlformats.org/officeDocument/2006/relationships/slideLayout" Target="../slideLayouts/slideLayout12.xml"/><Relationship Id="rId1" Type="http://schemas.openxmlformats.org/officeDocument/2006/relationships/tags" Target="../tags/tag17.xml"/><Relationship Id="rId6" Type="http://schemas.openxmlformats.org/officeDocument/2006/relationships/image" Target="../media/image56.jpeg"/><Relationship Id="rId5" Type="http://schemas.openxmlformats.org/officeDocument/2006/relationships/image" Target="../media/image54.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tags" Target="../tags/tag18.xml"/><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tags" Target="../tags/tag19.xml"/><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2.xml"/><Relationship Id="rId1" Type="http://schemas.openxmlformats.org/officeDocument/2006/relationships/tags" Target="../tags/tag20.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67.png"/><Relationship Id="rId2" Type="http://schemas.openxmlformats.org/officeDocument/2006/relationships/slideLayout" Target="../slideLayouts/slideLayout12.xml"/><Relationship Id="rId1" Type="http://schemas.openxmlformats.org/officeDocument/2006/relationships/tags" Target="../tags/tag2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tags" Target="../tags/tag2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74.emf"/><Relationship Id="rId2" Type="http://schemas.openxmlformats.org/officeDocument/2006/relationships/slideLayout" Target="../slideLayouts/slideLayout12.xml"/><Relationship Id="rId1" Type="http://schemas.openxmlformats.org/officeDocument/2006/relationships/tags" Target="../tags/tag23.xml"/><Relationship Id="rId6" Type="http://schemas.openxmlformats.org/officeDocument/2006/relationships/image" Target="../media/image73.emf"/><Relationship Id="rId5" Type="http://schemas.openxmlformats.org/officeDocument/2006/relationships/image" Target="../media/image72.png"/><Relationship Id="rId4" Type="http://schemas.openxmlformats.org/officeDocument/2006/relationships/image" Target="../media/image7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2.xml"/><Relationship Id="rId1" Type="http://schemas.openxmlformats.org/officeDocument/2006/relationships/tags" Target="../tags/tag24.xml"/><Relationship Id="rId5" Type="http://schemas.openxmlformats.org/officeDocument/2006/relationships/image" Target="../media/image76.emf"/><Relationship Id="rId4" Type="http://schemas.openxmlformats.org/officeDocument/2006/relationships/image" Target="../media/image75.em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1.wdp"/><Relationship Id="rId18" Type="http://schemas.openxmlformats.org/officeDocument/2006/relationships/image" Target="../media/image16.png"/><Relationship Id="rId26" Type="http://schemas.openxmlformats.org/officeDocument/2006/relationships/image" Target="../media/image24.svg"/><Relationship Id="rId3" Type="http://schemas.openxmlformats.org/officeDocument/2006/relationships/notesSlide" Target="../notesSlides/notesSlide6.xml"/><Relationship Id="rId21" Type="http://schemas.openxmlformats.org/officeDocument/2006/relationships/image" Target="../media/image19.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5.svg"/><Relationship Id="rId25" Type="http://schemas.openxmlformats.org/officeDocument/2006/relationships/image" Target="../media/image23.png"/><Relationship Id="rId33" Type="http://schemas.openxmlformats.org/officeDocument/2006/relationships/image" Target="../media/image31.png"/><Relationship Id="rId2" Type="http://schemas.openxmlformats.org/officeDocument/2006/relationships/slideLayout" Target="../slideLayouts/slideLayout12.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tags" Target="../tags/tag6.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22.svg"/><Relationship Id="rId32" Type="http://schemas.openxmlformats.org/officeDocument/2006/relationships/image" Target="../media/image30.png"/><Relationship Id="rId5" Type="http://schemas.openxmlformats.org/officeDocument/2006/relationships/image" Target="../media/image4.sv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svg"/><Relationship Id="rId10" Type="http://schemas.openxmlformats.org/officeDocument/2006/relationships/image" Target="../media/image9.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sv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tags" Target="../tags/tag7.xml"/><Relationship Id="rId5" Type="http://schemas.openxmlformats.org/officeDocument/2006/relationships/image" Target="../media/image33.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tags" Target="../tags/tag8.xml"/><Relationship Id="rId4" Type="http://schemas.openxmlformats.org/officeDocument/2006/relationships/image" Target="../media/image34.gi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6">
            <a:extLst>
              <a:ext uri="{FF2B5EF4-FFF2-40B4-BE49-F238E27FC236}">
                <a16:creationId xmlns:a16="http://schemas.microsoft.com/office/drawing/2014/main" id="{024611A8-79C4-4620-9818-0C43A52C9658}"/>
              </a:ext>
            </a:extLst>
          </p:cNvPr>
          <p:cNvSpPr txBox="1">
            <a:spLocks/>
          </p:cNvSpPr>
          <p:nvPr/>
        </p:nvSpPr>
        <p:spPr>
          <a:xfrm>
            <a:off x="-485254" y="2503933"/>
            <a:ext cx="6825049" cy="2150380"/>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360000" rtl="0" eaLnBrk="1" fontAlgn="auto" latinLnBrk="0" hangingPunct="1">
              <a:lnSpc>
                <a:spcPct val="100000"/>
              </a:lnSpc>
              <a:spcBef>
                <a:spcPts val="800"/>
              </a:spcBef>
              <a:spcAft>
                <a:spcPts val="0"/>
              </a:spcAft>
              <a:buClrTx/>
              <a:buSzTx/>
              <a:buFont typeface="Arial" panose="020B0604020202020204" pitchFamily="34" charset="0"/>
              <a:buNone/>
              <a:tabLst/>
              <a:defRPr/>
            </a:pPr>
            <a:r>
              <a:rPr kumimoji="0" lang="en-GB" sz="6000" b="0" i="0" u="none" strike="noStrike" kern="1200" cap="none" spc="0" normalizeH="0" baseline="0" noProof="0" dirty="0">
                <a:ln>
                  <a:noFill/>
                </a:ln>
                <a:solidFill>
                  <a:srgbClr val="FFFFFF"/>
                </a:solidFill>
                <a:effectLst/>
                <a:uLnTx/>
                <a:uFillTx/>
                <a:latin typeface="Arial" panose="020B0604020202020204"/>
                <a:ea typeface="+mn-ea"/>
                <a:cs typeface="+mn-cs"/>
              </a:rPr>
              <a:t>Tools and Projects</a:t>
            </a:r>
          </a:p>
          <a:p>
            <a:pPr marL="0" marR="0" lvl="0" indent="0" algn="r" defTabSz="360000" rtl="0" eaLnBrk="1" fontAlgn="auto" latinLnBrk="0" hangingPunct="1">
              <a:lnSpc>
                <a:spcPct val="100000"/>
              </a:lnSpc>
              <a:spcBef>
                <a:spcPts val="800"/>
              </a:spcBef>
              <a:spcAft>
                <a:spcPts val="0"/>
              </a:spcAft>
              <a:buClrTx/>
              <a:buSzTx/>
              <a:buFont typeface="Arial" panose="020B0604020202020204" pitchFamily="34" charset="0"/>
              <a:buNone/>
              <a:tabLst/>
              <a:defRPr/>
            </a:pPr>
            <a:r>
              <a:rPr kumimoji="0" lang="en-GB" sz="6000" b="0" i="0" u="none" strike="noStrike" kern="1200" cap="none" spc="0" normalizeH="0" baseline="0" noProof="0" dirty="0">
                <a:ln>
                  <a:noFill/>
                </a:ln>
                <a:solidFill>
                  <a:srgbClr val="006BB7"/>
                </a:solidFill>
                <a:effectLst/>
                <a:uLnTx/>
                <a:uFillTx/>
                <a:latin typeface="Arial" panose="020B0604020202020204"/>
                <a:ea typeface="+mn-ea"/>
                <a:cs typeface="+mn-cs"/>
              </a:rPr>
              <a:t>Portfolio</a:t>
            </a:r>
          </a:p>
        </p:txBody>
      </p:sp>
      <p:sp>
        <p:nvSpPr>
          <p:cNvPr id="4" name="Text Placeholder 6">
            <a:extLst>
              <a:ext uri="{FF2B5EF4-FFF2-40B4-BE49-F238E27FC236}">
                <a16:creationId xmlns:a16="http://schemas.microsoft.com/office/drawing/2014/main" id="{8B7687C6-A1E3-4F09-A1B8-D1A0F91319D4}"/>
              </a:ext>
            </a:extLst>
          </p:cNvPr>
          <p:cNvSpPr txBox="1">
            <a:spLocks/>
          </p:cNvSpPr>
          <p:nvPr/>
        </p:nvSpPr>
        <p:spPr>
          <a:xfrm>
            <a:off x="6727897" y="3012757"/>
            <a:ext cx="6825049" cy="2150380"/>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360000" rtl="0" eaLnBrk="1" fontAlgn="auto" latinLnBrk="0" hangingPunct="1">
              <a:lnSpc>
                <a:spcPct val="100000"/>
              </a:lnSpc>
              <a:spcBef>
                <a:spcPts val="800"/>
              </a:spcBef>
              <a:spcAft>
                <a:spcPts val="0"/>
              </a:spcAft>
              <a:buClrTx/>
              <a:buSzTx/>
              <a:buFont typeface="Arial" panose="020B0604020202020204" pitchFamily="34" charset="0"/>
              <a:buNone/>
              <a:tabLst/>
              <a:defRPr/>
            </a:pPr>
            <a:r>
              <a:rPr kumimoji="0" lang="en-GB" sz="3600" b="0" i="0" u="none" strike="noStrike" kern="1200" cap="none" spc="0" normalizeH="0" baseline="0" noProof="0" dirty="0">
                <a:ln>
                  <a:noFill/>
                </a:ln>
                <a:solidFill>
                  <a:srgbClr val="FFFFFF"/>
                </a:solidFill>
                <a:effectLst/>
                <a:uLnTx/>
                <a:uFillTx/>
                <a:latin typeface="Arial" panose="020B0604020202020204"/>
                <a:ea typeface="+mn-ea"/>
                <a:cs typeface="+mn-cs"/>
              </a:rPr>
              <a:t>Dr Farraen Mohd Azmin</a:t>
            </a:r>
          </a:p>
          <a:p>
            <a:pPr marL="0" marR="0" lvl="0" indent="0" algn="l" defTabSz="360000" rtl="0" eaLnBrk="1" fontAlgn="auto" latinLnBrk="0" hangingPunct="1">
              <a:lnSpc>
                <a:spcPct val="100000"/>
              </a:lnSpc>
              <a:spcBef>
                <a:spcPts val="800"/>
              </a:spcBef>
              <a:spcAft>
                <a:spcPts val="0"/>
              </a:spcAft>
              <a:buClrTx/>
              <a:buSzTx/>
              <a:buFont typeface="Arial" panose="020B0604020202020204" pitchFamily="34" charset="0"/>
              <a:buNone/>
              <a:tabLst/>
              <a:defRPr/>
            </a:pPr>
            <a:r>
              <a:rPr kumimoji="0" lang="en-GB" sz="3600" b="0" i="0" u="none" strike="noStrike" kern="1200" cap="none" spc="0" normalizeH="0" baseline="0" noProof="0" dirty="0">
                <a:ln>
                  <a:noFill/>
                </a:ln>
                <a:solidFill>
                  <a:srgbClr val="FFFFFF"/>
                </a:solidFill>
                <a:effectLst/>
                <a:uLnTx/>
                <a:uFillTx/>
                <a:latin typeface="Arial" panose="020B0604020202020204"/>
                <a:ea typeface="+mn-ea"/>
                <a:cs typeface="+mn-cs"/>
              </a:rPr>
              <a:t>Feb 2022</a:t>
            </a:r>
          </a:p>
        </p:txBody>
      </p:sp>
    </p:spTree>
    <p:custDataLst>
      <p:tags r:id="rId1"/>
    </p:custDataLst>
    <p:extLst>
      <p:ext uri="{BB962C8B-B14F-4D97-AF65-F5344CB8AC3E}">
        <p14:creationId xmlns:p14="http://schemas.microsoft.com/office/powerpoint/2010/main" val="980254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1FD173-0A7F-48F8-97A1-9F95A90917A6}"/>
              </a:ext>
            </a:extLst>
          </p:cNvPr>
          <p:cNvSpPr txBox="1"/>
          <p:nvPr/>
        </p:nvSpPr>
        <p:spPr>
          <a:xfrm>
            <a:off x="173453" y="153938"/>
            <a:ext cx="11845094" cy="2585323"/>
          </a:xfrm>
          <a:prstGeom prst="rect">
            <a:avLst/>
          </a:prstGeom>
          <a:noFill/>
        </p:spPr>
        <p:txBody>
          <a:bodyPr wrap="square">
            <a:spAutoFit/>
          </a:bodyPr>
          <a:lstStyle/>
          <a:p>
            <a:r>
              <a:rPr lang="en-GB" altLang="en-US" sz="1800" dirty="0">
                <a:solidFill>
                  <a:schemeClr val="bg1"/>
                </a:solidFill>
              </a:rPr>
              <a:t>Model Parameterisation Tool (MPT) is a generic Matlab-based tool capable of emulating ECU strategy and populating ECU maps to match ECU model output to measured data. </a:t>
            </a:r>
          </a:p>
          <a:p>
            <a:endParaRPr lang="en-GB" altLang="en-US" dirty="0">
              <a:solidFill>
                <a:schemeClr val="bg1"/>
              </a:solidFill>
            </a:endParaRPr>
          </a:p>
          <a:p>
            <a:r>
              <a:rPr lang="en-GB" altLang="en-US" sz="1800" dirty="0">
                <a:solidFill>
                  <a:schemeClr val="bg1"/>
                </a:solidFill>
              </a:rPr>
              <a:t>The tool is now a standard Ricardo tool for optimising Simulink models for control system, strategies and modifying maps or parameters for control system.</a:t>
            </a:r>
          </a:p>
          <a:p>
            <a:endParaRPr lang="en-GB" altLang="en-US" dirty="0">
              <a:solidFill>
                <a:schemeClr val="bg1"/>
              </a:solidFill>
            </a:endParaRPr>
          </a:p>
          <a:p>
            <a:r>
              <a:rPr lang="en-GB" altLang="en-US" dirty="0">
                <a:solidFill>
                  <a:schemeClr val="bg1"/>
                </a:solidFill>
              </a:rPr>
              <a:t>MPT use advanced optimisation methods including hybrid optimisation and genetic algorithm.</a:t>
            </a:r>
          </a:p>
          <a:p>
            <a:endParaRPr lang="en-GB" altLang="en-US" dirty="0">
              <a:solidFill>
                <a:schemeClr val="bg1"/>
              </a:solidFill>
            </a:endParaRPr>
          </a:p>
          <a:p>
            <a:endParaRPr lang="en-GB" altLang="en-US" sz="1800" dirty="0">
              <a:solidFill>
                <a:schemeClr val="bg1"/>
              </a:solidFill>
            </a:endParaRPr>
          </a:p>
        </p:txBody>
      </p:sp>
      <p:pic>
        <p:nvPicPr>
          <p:cNvPr id="3" name="Picture 2">
            <a:extLst>
              <a:ext uri="{FF2B5EF4-FFF2-40B4-BE49-F238E27FC236}">
                <a16:creationId xmlns:a16="http://schemas.microsoft.com/office/drawing/2014/main" id="{3F8CDBA9-6383-49BE-93E6-B6BE1CC4691C}"/>
              </a:ext>
            </a:extLst>
          </p:cNvPr>
          <p:cNvPicPr>
            <a:picLocks noChangeAspect="1"/>
          </p:cNvPicPr>
          <p:nvPr/>
        </p:nvPicPr>
        <p:blipFill>
          <a:blip r:embed="rId4"/>
          <a:stretch>
            <a:fillRect/>
          </a:stretch>
        </p:blipFill>
        <p:spPr>
          <a:xfrm>
            <a:off x="2312591" y="2303992"/>
            <a:ext cx="6783759" cy="4183493"/>
          </a:xfrm>
          <a:prstGeom prst="rect">
            <a:avLst/>
          </a:prstGeom>
        </p:spPr>
      </p:pic>
      <p:pic>
        <p:nvPicPr>
          <p:cNvPr id="4" name="Graphic 3" descr="Pinch Zoom In with solid fill">
            <a:extLst>
              <a:ext uri="{FF2B5EF4-FFF2-40B4-BE49-F238E27FC236}">
                <a16:creationId xmlns:a16="http://schemas.microsoft.com/office/drawing/2014/main" id="{806B9365-B421-4F42-A0DE-69B2B43191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70943" y="4558165"/>
            <a:ext cx="914400" cy="914400"/>
          </a:xfrm>
          <a:prstGeom prst="rect">
            <a:avLst/>
          </a:prstGeom>
        </p:spPr>
      </p:pic>
      <p:sp>
        <p:nvSpPr>
          <p:cNvPr id="5" name="TextBox 4">
            <a:extLst>
              <a:ext uri="{FF2B5EF4-FFF2-40B4-BE49-F238E27FC236}">
                <a16:creationId xmlns:a16="http://schemas.microsoft.com/office/drawing/2014/main" id="{85249575-3834-4387-BF2C-D6F1C32A653F}"/>
              </a:ext>
            </a:extLst>
          </p:cNvPr>
          <p:cNvSpPr txBox="1"/>
          <p:nvPr/>
        </p:nvSpPr>
        <p:spPr>
          <a:xfrm>
            <a:off x="7042859" y="5323190"/>
            <a:ext cx="1530547" cy="369332"/>
          </a:xfrm>
          <a:prstGeom prst="rect">
            <a:avLst/>
          </a:prstGeom>
          <a:noFill/>
        </p:spPr>
        <p:txBody>
          <a:bodyPr wrap="none" rtlCol="0">
            <a:spAutoFit/>
          </a:bodyPr>
          <a:lstStyle/>
          <a:p>
            <a:r>
              <a:rPr lang="en-GB" dirty="0">
                <a:solidFill>
                  <a:srgbClr val="FF0000"/>
                </a:solidFill>
              </a:rPr>
              <a:t>I’m interactive</a:t>
            </a:r>
          </a:p>
        </p:txBody>
      </p:sp>
      <p:sp>
        <p:nvSpPr>
          <p:cNvPr id="8" name="TextBox 7">
            <a:extLst>
              <a:ext uri="{FF2B5EF4-FFF2-40B4-BE49-F238E27FC236}">
                <a16:creationId xmlns:a16="http://schemas.microsoft.com/office/drawing/2014/main" id="{473A56D6-BA74-4015-9568-5EBA4A368959}"/>
              </a:ext>
            </a:extLst>
          </p:cNvPr>
          <p:cNvSpPr txBox="1"/>
          <p:nvPr/>
        </p:nvSpPr>
        <p:spPr>
          <a:xfrm>
            <a:off x="173453" y="1708932"/>
            <a:ext cx="2102607" cy="5078313"/>
          </a:xfrm>
          <a:prstGeom prst="rect">
            <a:avLst/>
          </a:prstGeom>
          <a:noFill/>
        </p:spPr>
        <p:txBody>
          <a:bodyPr wrap="square">
            <a:spAutoFit/>
          </a:bodyPr>
          <a:lstStyle/>
          <a:p>
            <a:pPr marL="285750" indent="-285750">
              <a:buFont typeface="Arial" panose="020B0604020202020204" pitchFamily="34" charset="0"/>
              <a:buChar char="•"/>
            </a:pPr>
            <a:endParaRPr lang="en-GB" altLang="en-US" dirty="0">
              <a:solidFill>
                <a:schemeClr val="bg1"/>
              </a:solidFill>
            </a:endParaRPr>
          </a:p>
          <a:p>
            <a:pPr marL="285750" indent="-285750">
              <a:buFont typeface="Arial" panose="020B0604020202020204" pitchFamily="34" charset="0"/>
              <a:buChar char="•"/>
            </a:pPr>
            <a:endParaRPr lang="en-GB" altLang="en-US" dirty="0">
              <a:solidFill>
                <a:schemeClr val="bg1"/>
              </a:solidFill>
            </a:endParaRPr>
          </a:p>
          <a:p>
            <a:r>
              <a:rPr lang="en-GB" altLang="en-US" dirty="0">
                <a:solidFill>
                  <a:schemeClr val="bg1"/>
                </a:solidFill>
              </a:rPr>
              <a:t>I have developed this on my own since 2016 and has released 3 versions of the tool. I have written about 100k lines of codes for the whole tool.</a:t>
            </a:r>
          </a:p>
          <a:p>
            <a:endParaRPr lang="en-GB" altLang="en-US" dirty="0">
              <a:solidFill>
                <a:schemeClr val="bg1"/>
              </a:solidFill>
            </a:endParaRPr>
          </a:p>
          <a:p>
            <a:r>
              <a:rPr lang="en-GB" altLang="en-US" dirty="0">
                <a:solidFill>
                  <a:schemeClr val="bg1"/>
                </a:solidFill>
              </a:rPr>
              <a:t>I won runner-up for Ricardo engineering excellence award for the tool development.</a:t>
            </a:r>
            <a:endParaRPr lang="en-GB" altLang="en-US" sz="1800" dirty="0">
              <a:solidFill>
                <a:schemeClr val="bg1"/>
              </a:solidFill>
            </a:endParaRPr>
          </a:p>
        </p:txBody>
      </p:sp>
      <p:sp>
        <p:nvSpPr>
          <p:cNvPr id="11" name="TextBox 10">
            <a:extLst>
              <a:ext uri="{FF2B5EF4-FFF2-40B4-BE49-F238E27FC236}">
                <a16:creationId xmlns:a16="http://schemas.microsoft.com/office/drawing/2014/main" id="{F6904401-6BC4-4333-A374-084DDEB34669}"/>
              </a:ext>
            </a:extLst>
          </p:cNvPr>
          <p:cNvSpPr txBox="1"/>
          <p:nvPr/>
        </p:nvSpPr>
        <p:spPr>
          <a:xfrm>
            <a:off x="9933691" y="3104242"/>
            <a:ext cx="1531188" cy="369332"/>
          </a:xfrm>
          <a:prstGeom prst="rect">
            <a:avLst/>
          </a:prstGeom>
          <a:noFill/>
          <a:ln>
            <a:solidFill>
              <a:schemeClr val="accent2">
                <a:lumMod val="60000"/>
                <a:lumOff val="40000"/>
              </a:schemeClr>
            </a:solidFill>
          </a:ln>
        </p:spPr>
        <p:txBody>
          <a:bodyPr wrap="none" rtlCol="0">
            <a:spAutoFit/>
          </a:bodyPr>
          <a:lstStyle/>
          <a:p>
            <a:r>
              <a:rPr lang="en-GB" dirty="0">
                <a:solidFill>
                  <a:schemeClr val="bg1"/>
                </a:solidFill>
              </a:rPr>
              <a:t>Linux Cluster</a:t>
            </a:r>
          </a:p>
        </p:txBody>
      </p:sp>
      <p:sp>
        <p:nvSpPr>
          <p:cNvPr id="12" name="TextBox 11">
            <a:extLst>
              <a:ext uri="{FF2B5EF4-FFF2-40B4-BE49-F238E27FC236}">
                <a16:creationId xmlns:a16="http://schemas.microsoft.com/office/drawing/2014/main" id="{44EA1C8C-48DA-4020-BF57-7D384463319D}"/>
              </a:ext>
            </a:extLst>
          </p:cNvPr>
          <p:cNvSpPr txBox="1"/>
          <p:nvPr/>
        </p:nvSpPr>
        <p:spPr>
          <a:xfrm>
            <a:off x="9168214" y="3722703"/>
            <a:ext cx="3062143" cy="2585323"/>
          </a:xfrm>
          <a:prstGeom prst="rect">
            <a:avLst/>
          </a:prstGeom>
          <a:noFill/>
        </p:spPr>
        <p:txBody>
          <a:bodyPr wrap="square" rtlCol="0">
            <a:spAutoFit/>
          </a:bodyPr>
          <a:lstStyle/>
          <a:p>
            <a:r>
              <a:rPr lang="en-GB" dirty="0">
                <a:solidFill>
                  <a:schemeClr val="bg1"/>
                </a:solidFill>
              </a:rPr>
              <a:t>One button operation for:</a:t>
            </a:r>
          </a:p>
          <a:p>
            <a:pPr marL="342900" indent="-342900">
              <a:buAutoNum type="arabicPeriod"/>
            </a:pPr>
            <a:r>
              <a:rPr lang="en-GB" dirty="0">
                <a:solidFill>
                  <a:schemeClr val="bg1"/>
                </a:solidFill>
              </a:rPr>
              <a:t>Data packing</a:t>
            </a:r>
          </a:p>
          <a:p>
            <a:pPr marL="342900" indent="-342900">
              <a:buAutoNum type="arabicPeriod"/>
            </a:pPr>
            <a:r>
              <a:rPr lang="en-GB" dirty="0">
                <a:solidFill>
                  <a:schemeClr val="bg1"/>
                </a:solidFill>
              </a:rPr>
              <a:t>Send to Linux cluster</a:t>
            </a:r>
          </a:p>
          <a:p>
            <a:pPr marL="342900" indent="-342900">
              <a:buAutoNum type="arabicPeriod"/>
            </a:pPr>
            <a:r>
              <a:rPr lang="en-GB" dirty="0">
                <a:solidFill>
                  <a:schemeClr val="bg1"/>
                </a:solidFill>
              </a:rPr>
              <a:t>Execute optimisation</a:t>
            </a:r>
          </a:p>
          <a:p>
            <a:pPr marL="342900" indent="-342900">
              <a:buAutoNum type="arabicPeriod"/>
            </a:pPr>
            <a:r>
              <a:rPr lang="en-GB" dirty="0">
                <a:solidFill>
                  <a:schemeClr val="bg1"/>
                </a:solidFill>
              </a:rPr>
              <a:t>View status and maps from Python-dashboard</a:t>
            </a:r>
          </a:p>
          <a:p>
            <a:pPr marL="342900" indent="-342900">
              <a:buAutoNum type="arabicPeriod"/>
            </a:pPr>
            <a:r>
              <a:rPr lang="en-GB" dirty="0">
                <a:solidFill>
                  <a:schemeClr val="bg1"/>
                </a:solidFill>
              </a:rPr>
              <a:t>Retrieve the optimised parameters from within MPT </a:t>
            </a:r>
          </a:p>
        </p:txBody>
      </p:sp>
      <p:grpSp>
        <p:nvGrpSpPr>
          <p:cNvPr id="22" name="Group 21">
            <a:extLst>
              <a:ext uri="{FF2B5EF4-FFF2-40B4-BE49-F238E27FC236}">
                <a16:creationId xmlns:a16="http://schemas.microsoft.com/office/drawing/2014/main" id="{18D9A9CC-3D8F-470D-A13E-0218D05C8681}"/>
              </a:ext>
            </a:extLst>
          </p:cNvPr>
          <p:cNvGrpSpPr/>
          <p:nvPr/>
        </p:nvGrpSpPr>
        <p:grpSpPr>
          <a:xfrm>
            <a:off x="9168213" y="3135297"/>
            <a:ext cx="650065" cy="254449"/>
            <a:chOff x="8586106" y="3209177"/>
            <a:chExt cx="1232173" cy="185429"/>
          </a:xfrm>
        </p:grpSpPr>
        <p:cxnSp>
          <p:nvCxnSpPr>
            <p:cNvPr id="14" name="Straight Arrow Connector 13">
              <a:extLst>
                <a:ext uri="{FF2B5EF4-FFF2-40B4-BE49-F238E27FC236}">
                  <a16:creationId xmlns:a16="http://schemas.microsoft.com/office/drawing/2014/main" id="{D80664DA-4023-400C-97C0-46DF4756F5EB}"/>
                </a:ext>
              </a:extLst>
            </p:cNvPr>
            <p:cNvCxnSpPr>
              <a:cxnSpLocks/>
            </p:cNvCxnSpPr>
            <p:nvPr/>
          </p:nvCxnSpPr>
          <p:spPr>
            <a:xfrm>
              <a:off x="8586106" y="3209177"/>
              <a:ext cx="1219746" cy="0"/>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82F0D7D-57B8-4139-A2CE-688AD1F02C1A}"/>
                </a:ext>
              </a:extLst>
            </p:cNvPr>
            <p:cNvCxnSpPr>
              <a:cxnSpLocks/>
            </p:cNvCxnSpPr>
            <p:nvPr/>
          </p:nvCxnSpPr>
          <p:spPr>
            <a:xfrm flipH="1">
              <a:off x="8598533" y="3394606"/>
              <a:ext cx="1219746" cy="0"/>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73384670-CAB8-4FBC-8939-3C35D8BAF586}"/>
              </a:ext>
            </a:extLst>
          </p:cNvPr>
          <p:cNvSpPr txBox="1"/>
          <p:nvPr/>
        </p:nvSpPr>
        <p:spPr>
          <a:xfrm>
            <a:off x="10042695" y="2148875"/>
            <a:ext cx="1313180" cy="369332"/>
          </a:xfrm>
          <a:prstGeom prst="rect">
            <a:avLst/>
          </a:prstGeom>
          <a:noFill/>
          <a:ln>
            <a:solidFill>
              <a:schemeClr val="accent2">
                <a:lumMod val="60000"/>
                <a:lumOff val="40000"/>
              </a:schemeClr>
            </a:solidFill>
          </a:ln>
        </p:spPr>
        <p:txBody>
          <a:bodyPr wrap="none" rtlCol="0">
            <a:spAutoFit/>
          </a:bodyPr>
          <a:lstStyle/>
          <a:p>
            <a:r>
              <a:rPr lang="en-GB" dirty="0">
                <a:solidFill>
                  <a:schemeClr val="bg1"/>
                </a:solidFill>
              </a:rPr>
              <a:t>Dashboard</a:t>
            </a:r>
          </a:p>
        </p:txBody>
      </p:sp>
      <p:grpSp>
        <p:nvGrpSpPr>
          <p:cNvPr id="20" name="Group 19">
            <a:extLst>
              <a:ext uri="{FF2B5EF4-FFF2-40B4-BE49-F238E27FC236}">
                <a16:creationId xmlns:a16="http://schemas.microsoft.com/office/drawing/2014/main" id="{F4C537AA-6506-41F1-9F62-34CB0EDE8DF7}"/>
              </a:ext>
            </a:extLst>
          </p:cNvPr>
          <p:cNvGrpSpPr/>
          <p:nvPr/>
        </p:nvGrpSpPr>
        <p:grpSpPr>
          <a:xfrm rot="5400000">
            <a:off x="10467036" y="2724373"/>
            <a:ext cx="464496" cy="230395"/>
            <a:chOff x="8686254" y="1902232"/>
            <a:chExt cx="1232173" cy="185429"/>
          </a:xfrm>
        </p:grpSpPr>
        <p:cxnSp>
          <p:nvCxnSpPr>
            <p:cNvPr id="18" name="Straight Arrow Connector 17">
              <a:extLst>
                <a:ext uri="{FF2B5EF4-FFF2-40B4-BE49-F238E27FC236}">
                  <a16:creationId xmlns:a16="http://schemas.microsoft.com/office/drawing/2014/main" id="{B146C56F-A4CC-47B5-A20C-EF974DF5BC39}"/>
                </a:ext>
              </a:extLst>
            </p:cNvPr>
            <p:cNvCxnSpPr>
              <a:cxnSpLocks/>
            </p:cNvCxnSpPr>
            <p:nvPr/>
          </p:nvCxnSpPr>
          <p:spPr>
            <a:xfrm>
              <a:off x="8686254" y="1902232"/>
              <a:ext cx="1219746" cy="0"/>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5792CA4-DAAB-48C3-A3B4-131C25CB6CA8}"/>
                </a:ext>
              </a:extLst>
            </p:cNvPr>
            <p:cNvCxnSpPr>
              <a:cxnSpLocks/>
            </p:cNvCxnSpPr>
            <p:nvPr/>
          </p:nvCxnSpPr>
          <p:spPr>
            <a:xfrm flipH="1">
              <a:off x="8698681" y="2087661"/>
              <a:ext cx="1219746" cy="0"/>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019068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CECFC54-2186-41B5-BA9C-78CD1C7FDC7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8346" y="1359347"/>
            <a:ext cx="3401197" cy="1843864"/>
          </a:xfrm>
          <a:prstGeom prst="rect">
            <a:avLst/>
          </a:prstGeom>
          <a:noFill/>
          <a:ln>
            <a:noFill/>
          </a:ln>
        </p:spPr>
      </p:pic>
      <p:sp>
        <p:nvSpPr>
          <p:cNvPr id="47" name="Rectangle 46">
            <a:extLst>
              <a:ext uri="{FF2B5EF4-FFF2-40B4-BE49-F238E27FC236}">
                <a16:creationId xmlns:a16="http://schemas.microsoft.com/office/drawing/2014/main" id="{2C3E46F5-C0B4-4440-B5D9-F107112C5CCB}"/>
              </a:ext>
            </a:extLst>
          </p:cNvPr>
          <p:cNvSpPr/>
          <p:nvPr/>
        </p:nvSpPr>
        <p:spPr>
          <a:xfrm>
            <a:off x="8460509" y="223132"/>
            <a:ext cx="3556928" cy="28986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2B13B00A-DCF3-4129-B2EB-7A6EA0EB00E0}"/>
              </a:ext>
            </a:extLst>
          </p:cNvPr>
          <p:cNvPicPr>
            <a:picLocks noChangeAspect="1"/>
          </p:cNvPicPr>
          <p:nvPr/>
        </p:nvPicPr>
        <p:blipFill rotWithShape="1">
          <a:blip r:embed="rId5"/>
          <a:srcRect b="65555"/>
          <a:stretch/>
        </p:blipFill>
        <p:spPr>
          <a:xfrm>
            <a:off x="6590456" y="4693001"/>
            <a:ext cx="4096867" cy="2081030"/>
          </a:xfrm>
          <a:prstGeom prst="rect">
            <a:avLst/>
          </a:prstGeom>
        </p:spPr>
      </p:pic>
      <p:sp>
        <p:nvSpPr>
          <p:cNvPr id="21" name="TextBox 20">
            <a:extLst>
              <a:ext uri="{FF2B5EF4-FFF2-40B4-BE49-F238E27FC236}">
                <a16:creationId xmlns:a16="http://schemas.microsoft.com/office/drawing/2014/main" id="{88B8D066-BBF8-47C0-9BEB-4AA43FEC6B7B}"/>
              </a:ext>
            </a:extLst>
          </p:cNvPr>
          <p:cNvSpPr txBox="1"/>
          <p:nvPr/>
        </p:nvSpPr>
        <p:spPr>
          <a:xfrm>
            <a:off x="4655680" y="2671908"/>
            <a:ext cx="2982976" cy="461665"/>
          </a:xfrm>
          <a:prstGeom prst="rect">
            <a:avLst/>
          </a:prstGeom>
          <a:noFill/>
        </p:spPr>
        <p:txBody>
          <a:bodyPr wrap="square">
            <a:spAutoFit/>
          </a:bodyPr>
          <a:lstStyle/>
          <a:p>
            <a:r>
              <a:rPr lang="en-GB" altLang="en-US" sz="2400" dirty="0">
                <a:solidFill>
                  <a:schemeClr val="bg1"/>
                </a:solidFill>
              </a:rPr>
              <a:t>Other MPT features</a:t>
            </a:r>
          </a:p>
        </p:txBody>
      </p:sp>
      <p:sp>
        <p:nvSpPr>
          <p:cNvPr id="23" name="TextBox 22">
            <a:extLst>
              <a:ext uri="{FF2B5EF4-FFF2-40B4-BE49-F238E27FC236}">
                <a16:creationId xmlns:a16="http://schemas.microsoft.com/office/drawing/2014/main" id="{F087027B-7FFA-479C-88DD-E2B59DDA4BF7}"/>
              </a:ext>
            </a:extLst>
          </p:cNvPr>
          <p:cNvSpPr txBox="1"/>
          <p:nvPr/>
        </p:nvSpPr>
        <p:spPr>
          <a:xfrm>
            <a:off x="5290765" y="198130"/>
            <a:ext cx="3092683" cy="2031325"/>
          </a:xfrm>
          <a:prstGeom prst="rect">
            <a:avLst/>
          </a:prstGeom>
          <a:noFill/>
        </p:spPr>
        <p:txBody>
          <a:bodyPr wrap="square" rtlCol="0">
            <a:spAutoFit/>
          </a:bodyPr>
          <a:lstStyle/>
          <a:p>
            <a:r>
              <a:rPr lang="en-GB" b="1" dirty="0">
                <a:solidFill>
                  <a:schemeClr val="accent2">
                    <a:lumMod val="60000"/>
                    <a:lumOff val="40000"/>
                  </a:schemeClr>
                </a:solidFill>
              </a:rPr>
              <a:t>Simulink Optimisation</a:t>
            </a:r>
          </a:p>
          <a:p>
            <a:r>
              <a:rPr lang="en-GB" dirty="0">
                <a:solidFill>
                  <a:schemeClr val="bg1"/>
                </a:solidFill>
              </a:rPr>
              <a:t>Using map smoothing and constraints, monotonicity constraints, finite difference gradients and boundary control to make sure parameters are optimised </a:t>
            </a:r>
          </a:p>
        </p:txBody>
      </p:sp>
      <p:sp>
        <p:nvSpPr>
          <p:cNvPr id="26" name="TextBox 25">
            <a:extLst>
              <a:ext uri="{FF2B5EF4-FFF2-40B4-BE49-F238E27FC236}">
                <a16:creationId xmlns:a16="http://schemas.microsoft.com/office/drawing/2014/main" id="{DFB759B5-A1F6-4A1B-9EA4-A3F9364CF090}"/>
              </a:ext>
            </a:extLst>
          </p:cNvPr>
          <p:cNvSpPr txBox="1"/>
          <p:nvPr/>
        </p:nvSpPr>
        <p:spPr>
          <a:xfrm>
            <a:off x="2565494" y="3603703"/>
            <a:ext cx="3401197" cy="1200329"/>
          </a:xfrm>
          <a:prstGeom prst="rect">
            <a:avLst/>
          </a:prstGeom>
          <a:noFill/>
        </p:spPr>
        <p:txBody>
          <a:bodyPr wrap="square" rtlCol="0">
            <a:spAutoFit/>
          </a:bodyPr>
          <a:lstStyle/>
          <a:p>
            <a:r>
              <a:rPr lang="en-GB" b="1" dirty="0">
                <a:solidFill>
                  <a:schemeClr val="accent2">
                    <a:lumMod val="60000"/>
                    <a:lumOff val="40000"/>
                  </a:schemeClr>
                </a:solidFill>
              </a:rPr>
              <a:t>Automatic Simulink Block Detection</a:t>
            </a:r>
          </a:p>
          <a:p>
            <a:r>
              <a:rPr lang="en-GB" dirty="0">
                <a:solidFill>
                  <a:schemeClr val="bg1"/>
                </a:solidFill>
              </a:rPr>
              <a:t>Reduce engineer work to setup the model in the tool</a:t>
            </a:r>
          </a:p>
        </p:txBody>
      </p:sp>
      <p:sp>
        <p:nvSpPr>
          <p:cNvPr id="27" name="TextBox 26">
            <a:extLst>
              <a:ext uri="{FF2B5EF4-FFF2-40B4-BE49-F238E27FC236}">
                <a16:creationId xmlns:a16="http://schemas.microsoft.com/office/drawing/2014/main" id="{59FFA13C-96FF-4DB5-86EB-D1754F7DAA27}"/>
              </a:ext>
            </a:extLst>
          </p:cNvPr>
          <p:cNvSpPr txBox="1"/>
          <p:nvPr/>
        </p:nvSpPr>
        <p:spPr>
          <a:xfrm>
            <a:off x="6350330" y="3915552"/>
            <a:ext cx="5812071" cy="923330"/>
          </a:xfrm>
          <a:prstGeom prst="rect">
            <a:avLst/>
          </a:prstGeom>
          <a:noFill/>
        </p:spPr>
        <p:txBody>
          <a:bodyPr wrap="square" rtlCol="0">
            <a:spAutoFit/>
          </a:bodyPr>
          <a:lstStyle/>
          <a:p>
            <a:r>
              <a:rPr lang="en-GB" altLang="en-US" sz="1800" b="1" dirty="0">
                <a:solidFill>
                  <a:schemeClr val="accent2">
                    <a:lumMod val="60000"/>
                    <a:lumOff val="40000"/>
                  </a:schemeClr>
                </a:solidFill>
              </a:rPr>
              <a:t>Interactive Process Scheduler</a:t>
            </a:r>
          </a:p>
          <a:p>
            <a:r>
              <a:rPr lang="en-GB" altLang="en-US" dirty="0">
                <a:solidFill>
                  <a:schemeClr val="bg1"/>
                </a:solidFill>
              </a:rPr>
              <a:t>Written entirely on Matlab common functions. Drag and drop style process scheduling programming</a:t>
            </a:r>
            <a:endParaRPr lang="en-GB" altLang="en-US" sz="1800" dirty="0">
              <a:solidFill>
                <a:schemeClr val="bg1"/>
              </a:solidFill>
            </a:endParaRPr>
          </a:p>
        </p:txBody>
      </p:sp>
      <p:cxnSp>
        <p:nvCxnSpPr>
          <p:cNvPr id="28" name="Straight Arrow Connector 27">
            <a:extLst>
              <a:ext uri="{FF2B5EF4-FFF2-40B4-BE49-F238E27FC236}">
                <a16:creationId xmlns:a16="http://schemas.microsoft.com/office/drawing/2014/main" id="{549CC237-42C0-4466-8C50-5C217B302A15}"/>
              </a:ext>
            </a:extLst>
          </p:cNvPr>
          <p:cNvCxnSpPr>
            <a:cxnSpLocks/>
          </p:cNvCxnSpPr>
          <p:nvPr/>
        </p:nvCxnSpPr>
        <p:spPr>
          <a:xfrm flipV="1">
            <a:off x="6179805" y="2281279"/>
            <a:ext cx="248704" cy="362953"/>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7822CC7-E712-4938-97F9-0C9493DE2879}"/>
              </a:ext>
            </a:extLst>
          </p:cNvPr>
          <p:cNvCxnSpPr>
            <a:cxnSpLocks/>
          </p:cNvCxnSpPr>
          <p:nvPr/>
        </p:nvCxnSpPr>
        <p:spPr>
          <a:xfrm flipH="1" flipV="1">
            <a:off x="4266093" y="2124683"/>
            <a:ext cx="444536" cy="439427"/>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330F893-7346-46B8-A50C-5F3A9A6DC1B5}"/>
              </a:ext>
            </a:extLst>
          </p:cNvPr>
          <p:cNvCxnSpPr>
            <a:cxnSpLocks/>
          </p:cNvCxnSpPr>
          <p:nvPr/>
        </p:nvCxnSpPr>
        <p:spPr>
          <a:xfrm flipH="1">
            <a:off x="4747492" y="3203211"/>
            <a:ext cx="381499" cy="372815"/>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E0B488C-C78A-42B1-A464-BC52BB4B1EFE}"/>
              </a:ext>
            </a:extLst>
          </p:cNvPr>
          <p:cNvCxnSpPr>
            <a:cxnSpLocks/>
          </p:cNvCxnSpPr>
          <p:nvPr/>
        </p:nvCxnSpPr>
        <p:spPr>
          <a:xfrm>
            <a:off x="6973455" y="3262753"/>
            <a:ext cx="648925" cy="64826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6C5EB35E-B8E2-4C97-A747-9DBB1CDCFD3E}"/>
              </a:ext>
            </a:extLst>
          </p:cNvPr>
          <p:cNvPicPr>
            <a:picLocks noChangeAspect="1"/>
          </p:cNvPicPr>
          <p:nvPr/>
        </p:nvPicPr>
        <p:blipFill>
          <a:blip r:embed="rId6"/>
          <a:stretch>
            <a:fillRect/>
          </a:stretch>
        </p:blipFill>
        <p:spPr>
          <a:xfrm>
            <a:off x="119223" y="4404688"/>
            <a:ext cx="5924370" cy="2401322"/>
          </a:xfrm>
          <a:prstGeom prst="rect">
            <a:avLst/>
          </a:prstGeom>
        </p:spPr>
      </p:pic>
      <p:pic>
        <p:nvPicPr>
          <p:cNvPr id="43" name="Picture 42">
            <a:extLst>
              <a:ext uri="{FF2B5EF4-FFF2-40B4-BE49-F238E27FC236}">
                <a16:creationId xmlns:a16="http://schemas.microsoft.com/office/drawing/2014/main" id="{138EE410-5C4A-4879-B874-F8326B8F7BA0}"/>
              </a:ext>
            </a:extLst>
          </p:cNvPr>
          <p:cNvPicPr>
            <a:picLocks noChangeAspect="1"/>
          </p:cNvPicPr>
          <p:nvPr/>
        </p:nvPicPr>
        <p:blipFill>
          <a:blip r:embed="rId7"/>
          <a:stretch>
            <a:fillRect/>
          </a:stretch>
        </p:blipFill>
        <p:spPr>
          <a:xfrm>
            <a:off x="8545222" y="223132"/>
            <a:ext cx="3310441" cy="2898628"/>
          </a:xfrm>
          <a:prstGeom prst="rect">
            <a:avLst/>
          </a:prstGeom>
        </p:spPr>
      </p:pic>
      <p:sp>
        <p:nvSpPr>
          <p:cNvPr id="58" name="TextBox 57">
            <a:extLst>
              <a:ext uri="{FF2B5EF4-FFF2-40B4-BE49-F238E27FC236}">
                <a16:creationId xmlns:a16="http://schemas.microsoft.com/office/drawing/2014/main" id="{E9DB2F49-4A7A-4FB7-A780-7F36BCA09988}"/>
              </a:ext>
            </a:extLst>
          </p:cNvPr>
          <p:cNvSpPr txBox="1"/>
          <p:nvPr/>
        </p:nvSpPr>
        <p:spPr>
          <a:xfrm>
            <a:off x="56608" y="341413"/>
            <a:ext cx="5072383" cy="1200329"/>
          </a:xfrm>
          <a:prstGeom prst="rect">
            <a:avLst/>
          </a:prstGeom>
          <a:noFill/>
        </p:spPr>
        <p:txBody>
          <a:bodyPr wrap="square" rtlCol="0">
            <a:spAutoFit/>
          </a:bodyPr>
          <a:lstStyle/>
          <a:p>
            <a:r>
              <a:rPr lang="en-GB" b="1" dirty="0">
                <a:solidFill>
                  <a:schemeClr val="accent2">
                    <a:lumMod val="60000"/>
                    <a:lumOff val="40000"/>
                  </a:schemeClr>
                </a:solidFill>
              </a:rPr>
              <a:t>Simulink Surrogate Modelling</a:t>
            </a:r>
          </a:p>
          <a:p>
            <a:r>
              <a:rPr lang="en-GB" dirty="0">
                <a:solidFill>
                  <a:schemeClr val="bg1"/>
                </a:solidFill>
              </a:rPr>
              <a:t>Using ML model in Simulink to replace time-consuming subsystems to improve model run time</a:t>
            </a:r>
          </a:p>
        </p:txBody>
      </p:sp>
    </p:spTree>
    <p:custDataLst>
      <p:tags r:id="rId1"/>
    </p:custDataLst>
    <p:extLst>
      <p:ext uri="{BB962C8B-B14F-4D97-AF65-F5344CB8AC3E}">
        <p14:creationId xmlns:p14="http://schemas.microsoft.com/office/powerpoint/2010/main" val="4248078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72E41A-2E21-42A0-86B9-1701986A6512}"/>
              </a:ext>
            </a:extLst>
          </p:cNvPr>
          <p:cNvSpPr txBox="1">
            <a:spLocks/>
          </p:cNvSpPr>
          <p:nvPr/>
        </p:nvSpPr>
        <p:spPr>
          <a:xfrm>
            <a:off x="468922" y="272045"/>
            <a:ext cx="11254155" cy="5291137"/>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LQR (Linear-quadratic regulator) controller can help to optimise the controller’s feedback gains and ensuring overall stability of the controller but it needs design weights for the LQR which is not easy to get</a:t>
            </a:r>
          </a:p>
          <a:p>
            <a:r>
              <a:rPr lang="en-GB" dirty="0"/>
              <a:t>I have developed a meta-optimisation method to use genetic algorithm optimisation to optimise LQR optimisation weights. The Simulink model consists of a feedforward controller and a plant model.</a:t>
            </a:r>
          </a:p>
        </p:txBody>
      </p:sp>
      <p:pic>
        <p:nvPicPr>
          <p:cNvPr id="309" name="Picture 308">
            <a:extLst>
              <a:ext uri="{FF2B5EF4-FFF2-40B4-BE49-F238E27FC236}">
                <a16:creationId xmlns:a16="http://schemas.microsoft.com/office/drawing/2014/main" id="{FB20E950-D67B-42E0-9856-75FF965F3450}"/>
              </a:ext>
            </a:extLst>
          </p:cNvPr>
          <p:cNvPicPr>
            <a:picLocks noChangeAspect="1"/>
          </p:cNvPicPr>
          <p:nvPr/>
        </p:nvPicPr>
        <p:blipFill>
          <a:blip r:embed="rId4"/>
          <a:stretch>
            <a:fillRect/>
          </a:stretch>
        </p:blipFill>
        <p:spPr>
          <a:xfrm>
            <a:off x="644485" y="1948872"/>
            <a:ext cx="11170683" cy="4092287"/>
          </a:xfrm>
          <a:prstGeom prst="rect">
            <a:avLst/>
          </a:prstGeom>
        </p:spPr>
      </p:pic>
    </p:spTree>
    <p:custDataLst>
      <p:tags r:id="rId1"/>
    </p:custDataLst>
    <p:extLst>
      <p:ext uri="{BB962C8B-B14F-4D97-AF65-F5344CB8AC3E}">
        <p14:creationId xmlns:p14="http://schemas.microsoft.com/office/powerpoint/2010/main" val="32882426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84D8932-2BED-4E36-91A7-B28E2C5933BF}"/>
              </a:ext>
            </a:extLst>
          </p:cNvPr>
          <p:cNvGrpSpPr/>
          <p:nvPr/>
        </p:nvGrpSpPr>
        <p:grpSpPr>
          <a:xfrm>
            <a:off x="4304429" y="2716471"/>
            <a:ext cx="1295809" cy="3793573"/>
            <a:chOff x="4355917" y="2347092"/>
            <a:chExt cx="1295809" cy="3793573"/>
          </a:xfrm>
        </p:grpSpPr>
        <p:sp>
          <p:nvSpPr>
            <p:cNvPr id="3" name="TextBox 2">
              <a:extLst>
                <a:ext uri="{FF2B5EF4-FFF2-40B4-BE49-F238E27FC236}">
                  <a16:creationId xmlns:a16="http://schemas.microsoft.com/office/drawing/2014/main" id="{A7DAC596-D3FA-4459-9ED2-190A99FBEA31}"/>
                </a:ext>
              </a:extLst>
            </p:cNvPr>
            <p:cNvSpPr txBox="1"/>
            <p:nvPr/>
          </p:nvSpPr>
          <p:spPr>
            <a:xfrm>
              <a:off x="4459223" y="4094160"/>
              <a:ext cx="1190052" cy="2031325"/>
            </a:xfrm>
            <a:prstGeom prst="rect">
              <a:avLst/>
            </a:prstGeom>
            <a:solidFill>
              <a:srgbClr val="FFFFFF"/>
            </a:solidFill>
            <a:ln>
              <a:solidFill>
                <a:srgbClr val="80808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a:ln>
                    <a:noFill/>
                  </a:ln>
                  <a:solidFill>
                    <a:srgbClr val="254E53"/>
                  </a:solidFill>
                  <a:effectLst/>
                  <a:uLnTx/>
                  <a:uFillTx/>
                </a:rPr>
                <a:t>Maps Interpolation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p:txBody>
        </p:sp>
        <p:grpSp>
          <p:nvGrpSpPr>
            <p:cNvPr id="4" name="Group 3">
              <a:extLst>
                <a:ext uri="{FF2B5EF4-FFF2-40B4-BE49-F238E27FC236}">
                  <a16:creationId xmlns:a16="http://schemas.microsoft.com/office/drawing/2014/main" id="{5E273ED4-BA78-4AA7-AC3F-F9B3E4DD32B2}"/>
                </a:ext>
              </a:extLst>
            </p:cNvPr>
            <p:cNvGrpSpPr/>
            <p:nvPr/>
          </p:nvGrpSpPr>
          <p:grpSpPr>
            <a:xfrm>
              <a:off x="4661496" y="5462492"/>
              <a:ext cx="823213" cy="678173"/>
              <a:chOff x="4610437" y="3620833"/>
              <a:chExt cx="823213" cy="678173"/>
            </a:xfrm>
          </p:grpSpPr>
          <p:grpSp>
            <p:nvGrpSpPr>
              <p:cNvPr id="19" name="Group 18">
                <a:extLst>
                  <a:ext uri="{FF2B5EF4-FFF2-40B4-BE49-F238E27FC236}">
                    <a16:creationId xmlns:a16="http://schemas.microsoft.com/office/drawing/2014/main" id="{0B4F1D17-E533-452A-96A3-52A2F13CDAA4}"/>
                  </a:ext>
                </a:extLst>
              </p:cNvPr>
              <p:cNvGrpSpPr/>
              <p:nvPr/>
            </p:nvGrpSpPr>
            <p:grpSpPr>
              <a:xfrm>
                <a:off x="4639268" y="3620833"/>
                <a:ext cx="765550" cy="386599"/>
                <a:chOff x="4537668" y="3620833"/>
                <a:chExt cx="765550" cy="386599"/>
              </a:xfrm>
            </p:grpSpPr>
            <p:grpSp>
              <p:nvGrpSpPr>
                <p:cNvPr id="21" name="Group 20">
                  <a:extLst>
                    <a:ext uri="{FF2B5EF4-FFF2-40B4-BE49-F238E27FC236}">
                      <a16:creationId xmlns:a16="http://schemas.microsoft.com/office/drawing/2014/main" id="{1D710EB3-9884-460F-86B8-B1C57E03734C}"/>
                    </a:ext>
                  </a:extLst>
                </p:cNvPr>
                <p:cNvGrpSpPr/>
                <p:nvPr/>
              </p:nvGrpSpPr>
              <p:grpSpPr>
                <a:xfrm>
                  <a:off x="4791668" y="3620833"/>
                  <a:ext cx="511550" cy="379390"/>
                  <a:chOff x="615062" y="2955564"/>
                  <a:chExt cx="2084857" cy="1021363"/>
                </a:xfrm>
              </p:grpSpPr>
              <p:pic>
                <p:nvPicPr>
                  <p:cNvPr id="28" name="Picture 27">
                    <a:extLst>
                      <a:ext uri="{FF2B5EF4-FFF2-40B4-BE49-F238E27FC236}">
                        <a16:creationId xmlns:a16="http://schemas.microsoft.com/office/drawing/2014/main" id="{F80C03C1-71DD-4738-A2E1-D3030E019654}"/>
                      </a:ext>
                    </a:extLst>
                  </p:cNvPr>
                  <p:cNvPicPr>
                    <a:picLocks noChangeAspect="1"/>
                  </p:cNvPicPr>
                  <p:nvPr/>
                </p:nvPicPr>
                <p:blipFill>
                  <a:blip r:embed="rId4"/>
                  <a:stretch>
                    <a:fillRect/>
                  </a:stretch>
                </p:blipFill>
                <p:spPr>
                  <a:xfrm>
                    <a:off x="1460845" y="2955564"/>
                    <a:ext cx="1239074" cy="1021363"/>
                  </a:xfrm>
                  <a:prstGeom prst="rect">
                    <a:avLst/>
                  </a:prstGeom>
                  <a:scene3d>
                    <a:camera prst="isometricOffAxis1Left"/>
                    <a:lightRig rig="threePt" dir="t"/>
                  </a:scene3d>
                </p:spPr>
              </p:pic>
              <p:pic>
                <p:nvPicPr>
                  <p:cNvPr id="29" name="Picture 28">
                    <a:extLst>
                      <a:ext uri="{FF2B5EF4-FFF2-40B4-BE49-F238E27FC236}">
                        <a16:creationId xmlns:a16="http://schemas.microsoft.com/office/drawing/2014/main" id="{C3FC7475-EDBB-4643-820B-7700CB11A98E}"/>
                      </a:ext>
                    </a:extLst>
                  </p:cNvPr>
                  <p:cNvPicPr>
                    <a:picLocks noChangeAspect="1"/>
                  </p:cNvPicPr>
                  <p:nvPr/>
                </p:nvPicPr>
                <p:blipFill>
                  <a:blip r:embed="rId4"/>
                  <a:stretch>
                    <a:fillRect/>
                  </a:stretch>
                </p:blipFill>
                <p:spPr>
                  <a:xfrm>
                    <a:off x="1253635" y="2955564"/>
                    <a:ext cx="1239074" cy="1021363"/>
                  </a:xfrm>
                  <a:prstGeom prst="rect">
                    <a:avLst/>
                  </a:prstGeom>
                  <a:scene3d>
                    <a:camera prst="isometricOffAxis1Left"/>
                    <a:lightRig rig="threePt" dir="t"/>
                  </a:scene3d>
                </p:spPr>
              </p:pic>
              <p:pic>
                <p:nvPicPr>
                  <p:cNvPr id="30" name="Picture 29">
                    <a:extLst>
                      <a:ext uri="{FF2B5EF4-FFF2-40B4-BE49-F238E27FC236}">
                        <a16:creationId xmlns:a16="http://schemas.microsoft.com/office/drawing/2014/main" id="{DC0E2077-B16E-44A8-B03F-D51623B404CC}"/>
                      </a:ext>
                    </a:extLst>
                  </p:cNvPr>
                  <p:cNvPicPr>
                    <a:picLocks noChangeAspect="1"/>
                  </p:cNvPicPr>
                  <p:nvPr/>
                </p:nvPicPr>
                <p:blipFill>
                  <a:blip r:embed="rId4"/>
                  <a:stretch>
                    <a:fillRect/>
                  </a:stretch>
                </p:blipFill>
                <p:spPr>
                  <a:xfrm>
                    <a:off x="1046425" y="2955564"/>
                    <a:ext cx="1239074" cy="1021363"/>
                  </a:xfrm>
                  <a:prstGeom prst="rect">
                    <a:avLst/>
                  </a:prstGeom>
                  <a:scene3d>
                    <a:camera prst="isometricOffAxis1Left"/>
                    <a:lightRig rig="threePt" dir="t"/>
                  </a:scene3d>
                </p:spPr>
              </p:pic>
              <p:pic>
                <p:nvPicPr>
                  <p:cNvPr id="31" name="Picture 30">
                    <a:extLst>
                      <a:ext uri="{FF2B5EF4-FFF2-40B4-BE49-F238E27FC236}">
                        <a16:creationId xmlns:a16="http://schemas.microsoft.com/office/drawing/2014/main" id="{3CA77AC2-0CD6-4F63-98DF-1D066FA74BB9}"/>
                      </a:ext>
                    </a:extLst>
                  </p:cNvPr>
                  <p:cNvPicPr>
                    <a:picLocks noChangeAspect="1"/>
                  </p:cNvPicPr>
                  <p:nvPr/>
                </p:nvPicPr>
                <p:blipFill>
                  <a:blip r:embed="rId4"/>
                  <a:stretch>
                    <a:fillRect/>
                  </a:stretch>
                </p:blipFill>
                <p:spPr>
                  <a:xfrm>
                    <a:off x="822272" y="2955564"/>
                    <a:ext cx="1239074" cy="1021363"/>
                  </a:xfrm>
                  <a:prstGeom prst="rect">
                    <a:avLst/>
                  </a:prstGeom>
                  <a:scene3d>
                    <a:camera prst="isometricOffAxis1Left"/>
                    <a:lightRig rig="threePt" dir="t"/>
                  </a:scene3d>
                </p:spPr>
              </p:pic>
              <p:pic>
                <p:nvPicPr>
                  <p:cNvPr id="32" name="Picture 31">
                    <a:extLst>
                      <a:ext uri="{FF2B5EF4-FFF2-40B4-BE49-F238E27FC236}">
                        <a16:creationId xmlns:a16="http://schemas.microsoft.com/office/drawing/2014/main" id="{86D3004A-E1EF-4865-93AE-D0790D077941}"/>
                      </a:ext>
                    </a:extLst>
                  </p:cNvPr>
                  <p:cNvPicPr>
                    <a:picLocks noChangeAspect="1"/>
                  </p:cNvPicPr>
                  <p:nvPr/>
                </p:nvPicPr>
                <p:blipFill>
                  <a:blip r:embed="rId4"/>
                  <a:stretch>
                    <a:fillRect/>
                  </a:stretch>
                </p:blipFill>
                <p:spPr>
                  <a:xfrm>
                    <a:off x="615062" y="2955564"/>
                    <a:ext cx="1239074" cy="1021363"/>
                  </a:xfrm>
                  <a:prstGeom prst="rect">
                    <a:avLst/>
                  </a:prstGeom>
                  <a:scene3d>
                    <a:camera prst="isometricOffAxis1Left"/>
                    <a:lightRig rig="threePt" dir="t"/>
                  </a:scene3d>
                </p:spPr>
              </p:pic>
            </p:grpSp>
            <p:grpSp>
              <p:nvGrpSpPr>
                <p:cNvPr id="22" name="Group 21">
                  <a:extLst>
                    <a:ext uri="{FF2B5EF4-FFF2-40B4-BE49-F238E27FC236}">
                      <a16:creationId xmlns:a16="http://schemas.microsoft.com/office/drawing/2014/main" id="{D281B87D-DF61-44BA-B0E7-5C686A2413CD}"/>
                    </a:ext>
                  </a:extLst>
                </p:cNvPr>
                <p:cNvGrpSpPr/>
                <p:nvPr/>
              </p:nvGrpSpPr>
              <p:grpSpPr>
                <a:xfrm>
                  <a:off x="4537668" y="3628042"/>
                  <a:ext cx="511550" cy="379390"/>
                  <a:chOff x="615062" y="2955564"/>
                  <a:chExt cx="2084857" cy="1021363"/>
                </a:xfrm>
              </p:grpSpPr>
              <p:pic>
                <p:nvPicPr>
                  <p:cNvPr id="23" name="Picture 22">
                    <a:extLst>
                      <a:ext uri="{FF2B5EF4-FFF2-40B4-BE49-F238E27FC236}">
                        <a16:creationId xmlns:a16="http://schemas.microsoft.com/office/drawing/2014/main" id="{E2AB1C8D-59C2-4FE1-9D08-79920BB3C700}"/>
                      </a:ext>
                    </a:extLst>
                  </p:cNvPr>
                  <p:cNvPicPr>
                    <a:picLocks noChangeAspect="1"/>
                  </p:cNvPicPr>
                  <p:nvPr/>
                </p:nvPicPr>
                <p:blipFill>
                  <a:blip r:embed="rId4"/>
                  <a:stretch>
                    <a:fillRect/>
                  </a:stretch>
                </p:blipFill>
                <p:spPr>
                  <a:xfrm>
                    <a:off x="1460845" y="2955564"/>
                    <a:ext cx="1239074" cy="1021363"/>
                  </a:xfrm>
                  <a:prstGeom prst="rect">
                    <a:avLst/>
                  </a:prstGeom>
                  <a:scene3d>
                    <a:camera prst="isometricOffAxis1Left"/>
                    <a:lightRig rig="threePt" dir="t"/>
                  </a:scene3d>
                </p:spPr>
              </p:pic>
              <p:pic>
                <p:nvPicPr>
                  <p:cNvPr id="24" name="Picture 23">
                    <a:extLst>
                      <a:ext uri="{FF2B5EF4-FFF2-40B4-BE49-F238E27FC236}">
                        <a16:creationId xmlns:a16="http://schemas.microsoft.com/office/drawing/2014/main" id="{25863A58-D1B4-4906-9F64-1248BEE36C78}"/>
                      </a:ext>
                    </a:extLst>
                  </p:cNvPr>
                  <p:cNvPicPr>
                    <a:picLocks noChangeAspect="1"/>
                  </p:cNvPicPr>
                  <p:nvPr/>
                </p:nvPicPr>
                <p:blipFill>
                  <a:blip r:embed="rId4"/>
                  <a:stretch>
                    <a:fillRect/>
                  </a:stretch>
                </p:blipFill>
                <p:spPr>
                  <a:xfrm>
                    <a:off x="1253635" y="2955564"/>
                    <a:ext cx="1239074" cy="1021363"/>
                  </a:xfrm>
                  <a:prstGeom prst="rect">
                    <a:avLst/>
                  </a:prstGeom>
                  <a:scene3d>
                    <a:camera prst="isometricOffAxis1Left"/>
                    <a:lightRig rig="threePt" dir="t"/>
                  </a:scene3d>
                </p:spPr>
              </p:pic>
              <p:pic>
                <p:nvPicPr>
                  <p:cNvPr id="25" name="Picture 24">
                    <a:extLst>
                      <a:ext uri="{FF2B5EF4-FFF2-40B4-BE49-F238E27FC236}">
                        <a16:creationId xmlns:a16="http://schemas.microsoft.com/office/drawing/2014/main" id="{4C33B807-AE3D-416D-8BA3-6E135FE9A123}"/>
                      </a:ext>
                    </a:extLst>
                  </p:cNvPr>
                  <p:cNvPicPr>
                    <a:picLocks noChangeAspect="1"/>
                  </p:cNvPicPr>
                  <p:nvPr/>
                </p:nvPicPr>
                <p:blipFill>
                  <a:blip r:embed="rId4"/>
                  <a:stretch>
                    <a:fillRect/>
                  </a:stretch>
                </p:blipFill>
                <p:spPr>
                  <a:xfrm>
                    <a:off x="1046425" y="2955564"/>
                    <a:ext cx="1239074" cy="1021363"/>
                  </a:xfrm>
                  <a:prstGeom prst="rect">
                    <a:avLst/>
                  </a:prstGeom>
                  <a:scene3d>
                    <a:camera prst="isometricOffAxis1Left"/>
                    <a:lightRig rig="threePt" dir="t"/>
                  </a:scene3d>
                </p:spPr>
              </p:pic>
              <p:pic>
                <p:nvPicPr>
                  <p:cNvPr id="26" name="Picture 25">
                    <a:extLst>
                      <a:ext uri="{FF2B5EF4-FFF2-40B4-BE49-F238E27FC236}">
                        <a16:creationId xmlns:a16="http://schemas.microsoft.com/office/drawing/2014/main" id="{F33C6690-2ED3-4E7B-81EC-18B2BB0B64D7}"/>
                      </a:ext>
                    </a:extLst>
                  </p:cNvPr>
                  <p:cNvPicPr>
                    <a:picLocks noChangeAspect="1"/>
                  </p:cNvPicPr>
                  <p:nvPr/>
                </p:nvPicPr>
                <p:blipFill>
                  <a:blip r:embed="rId4"/>
                  <a:stretch>
                    <a:fillRect/>
                  </a:stretch>
                </p:blipFill>
                <p:spPr>
                  <a:xfrm>
                    <a:off x="822272" y="2955564"/>
                    <a:ext cx="1239074" cy="1021363"/>
                  </a:xfrm>
                  <a:prstGeom prst="rect">
                    <a:avLst/>
                  </a:prstGeom>
                  <a:scene3d>
                    <a:camera prst="isometricOffAxis1Left"/>
                    <a:lightRig rig="threePt" dir="t"/>
                  </a:scene3d>
                </p:spPr>
              </p:pic>
              <p:pic>
                <p:nvPicPr>
                  <p:cNvPr id="27" name="Picture 26">
                    <a:extLst>
                      <a:ext uri="{FF2B5EF4-FFF2-40B4-BE49-F238E27FC236}">
                        <a16:creationId xmlns:a16="http://schemas.microsoft.com/office/drawing/2014/main" id="{4DE9D71D-5FAD-4125-95A1-7EA75054A609}"/>
                      </a:ext>
                    </a:extLst>
                  </p:cNvPr>
                  <p:cNvPicPr>
                    <a:picLocks noChangeAspect="1"/>
                  </p:cNvPicPr>
                  <p:nvPr/>
                </p:nvPicPr>
                <p:blipFill>
                  <a:blip r:embed="rId4"/>
                  <a:stretch>
                    <a:fillRect/>
                  </a:stretch>
                </p:blipFill>
                <p:spPr>
                  <a:xfrm>
                    <a:off x="615062" y="2955564"/>
                    <a:ext cx="1239074" cy="1021363"/>
                  </a:xfrm>
                  <a:prstGeom prst="rect">
                    <a:avLst/>
                  </a:prstGeom>
                  <a:scene3d>
                    <a:camera prst="isometricOffAxis1Left"/>
                    <a:lightRig rig="threePt" dir="t"/>
                  </a:scene3d>
                </p:spPr>
              </p:pic>
            </p:grpSp>
          </p:grpSp>
          <p:sp>
            <p:nvSpPr>
              <p:cNvPr id="20" name="TextBox 19">
                <a:extLst>
                  <a:ext uri="{FF2B5EF4-FFF2-40B4-BE49-F238E27FC236}">
                    <a16:creationId xmlns:a16="http://schemas.microsoft.com/office/drawing/2014/main" id="{22439345-7D8E-4CFB-A75F-46C67FC7F25B}"/>
                  </a:ext>
                </a:extLst>
              </p:cNvPr>
              <p:cNvSpPr txBox="1"/>
              <p:nvPr/>
            </p:nvSpPr>
            <p:spPr>
              <a:xfrm>
                <a:off x="4610437" y="4022007"/>
                <a:ext cx="823213"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Interpolated initial k-gain maps</a:t>
                </a:r>
              </a:p>
            </p:txBody>
          </p:sp>
        </p:grpSp>
        <p:cxnSp>
          <p:nvCxnSpPr>
            <p:cNvPr id="5" name="Straight Arrow Connector 4">
              <a:extLst>
                <a:ext uri="{FF2B5EF4-FFF2-40B4-BE49-F238E27FC236}">
                  <a16:creationId xmlns:a16="http://schemas.microsoft.com/office/drawing/2014/main" id="{51405B43-C756-481F-A6EB-CE0793FF7035}"/>
                </a:ext>
              </a:extLst>
            </p:cNvPr>
            <p:cNvCxnSpPr>
              <a:cxnSpLocks/>
            </p:cNvCxnSpPr>
            <p:nvPr/>
          </p:nvCxnSpPr>
          <p:spPr>
            <a:xfrm flipV="1">
              <a:off x="4355917" y="4721856"/>
              <a:ext cx="432000" cy="1"/>
            </a:xfrm>
            <a:prstGeom prst="straightConnector1">
              <a:avLst/>
            </a:prstGeom>
            <a:noFill/>
            <a:ln w="38100" cap="flat" cmpd="sng" algn="ctr">
              <a:solidFill>
                <a:srgbClr val="006BB7"/>
              </a:solidFill>
              <a:prstDash val="solid"/>
              <a:miter lim="800000"/>
              <a:tailEnd type="triangle"/>
            </a:ln>
            <a:effectLst/>
          </p:spPr>
        </p:cxnSp>
        <p:grpSp>
          <p:nvGrpSpPr>
            <p:cNvPr id="6" name="Group 5">
              <a:extLst>
                <a:ext uri="{FF2B5EF4-FFF2-40B4-BE49-F238E27FC236}">
                  <a16:creationId xmlns:a16="http://schemas.microsoft.com/office/drawing/2014/main" id="{25F18EB1-20A5-499F-9D21-285ED98D80E6}"/>
                </a:ext>
              </a:extLst>
            </p:cNvPr>
            <p:cNvGrpSpPr/>
            <p:nvPr/>
          </p:nvGrpSpPr>
          <p:grpSpPr>
            <a:xfrm>
              <a:off x="4641909" y="4541861"/>
              <a:ext cx="823213" cy="678173"/>
              <a:chOff x="4610437" y="5170635"/>
              <a:chExt cx="823213" cy="678173"/>
            </a:xfrm>
          </p:grpSpPr>
          <p:grpSp>
            <p:nvGrpSpPr>
              <p:cNvPr id="12" name="Group 11">
                <a:extLst>
                  <a:ext uri="{FF2B5EF4-FFF2-40B4-BE49-F238E27FC236}">
                    <a16:creationId xmlns:a16="http://schemas.microsoft.com/office/drawing/2014/main" id="{F960BE62-64CB-4C1A-9B73-E829CDE43E4D}"/>
                  </a:ext>
                </a:extLst>
              </p:cNvPr>
              <p:cNvGrpSpPr/>
              <p:nvPr/>
            </p:nvGrpSpPr>
            <p:grpSpPr>
              <a:xfrm>
                <a:off x="4766268" y="5170635"/>
                <a:ext cx="511550" cy="379390"/>
                <a:chOff x="615062" y="2955564"/>
                <a:chExt cx="2084857" cy="1021363"/>
              </a:xfrm>
            </p:grpSpPr>
            <p:pic>
              <p:nvPicPr>
                <p:cNvPr id="14" name="Picture 13">
                  <a:extLst>
                    <a:ext uri="{FF2B5EF4-FFF2-40B4-BE49-F238E27FC236}">
                      <a16:creationId xmlns:a16="http://schemas.microsoft.com/office/drawing/2014/main" id="{277CA045-5FBA-4C6A-86DE-4DFE248B9ED8}"/>
                    </a:ext>
                  </a:extLst>
                </p:cNvPr>
                <p:cNvPicPr>
                  <a:picLocks noChangeAspect="1"/>
                </p:cNvPicPr>
                <p:nvPr/>
              </p:nvPicPr>
              <p:blipFill>
                <a:blip r:embed="rId4"/>
                <a:stretch>
                  <a:fillRect/>
                </a:stretch>
              </p:blipFill>
              <p:spPr>
                <a:xfrm>
                  <a:off x="1460845" y="2955564"/>
                  <a:ext cx="1239074" cy="1021363"/>
                </a:xfrm>
                <a:prstGeom prst="rect">
                  <a:avLst/>
                </a:prstGeom>
                <a:scene3d>
                  <a:camera prst="isometricOffAxis1Left"/>
                  <a:lightRig rig="threePt" dir="t"/>
                </a:scene3d>
              </p:spPr>
            </p:pic>
            <p:pic>
              <p:nvPicPr>
                <p:cNvPr id="15" name="Picture 14">
                  <a:extLst>
                    <a:ext uri="{FF2B5EF4-FFF2-40B4-BE49-F238E27FC236}">
                      <a16:creationId xmlns:a16="http://schemas.microsoft.com/office/drawing/2014/main" id="{9B178995-6BE2-4801-BBCF-42C3E90AF36C}"/>
                    </a:ext>
                  </a:extLst>
                </p:cNvPr>
                <p:cNvPicPr>
                  <a:picLocks noChangeAspect="1"/>
                </p:cNvPicPr>
                <p:nvPr/>
              </p:nvPicPr>
              <p:blipFill>
                <a:blip r:embed="rId4"/>
                <a:stretch>
                  <a:fillRect/>
                </a:stretch>
              </p:blipFill>
              <p:spPr>
                <a:xfrm>
                  <a:off x="1253635" y="2955564"/>
                  <a:ext cx="1239074" cy="1021363"/>
                </a:xfrm>
                <a:prstGeom prst="rect">
                  <a:avLst/>
                </a:prstGeom>
                <a:scene3d>
                  <a:camera prst="isometricOffAxis1Left"/>
                  <a:lightRig rig="threePt" dir="t"/>
                </a:scene3d>
              </p:spPr>
            </p:pic>
            <p:pic>
              <p:nvPicPr>
                <p:cNvPr id="16" name="Picture 15">
                  <a:extLst>
                    <a:ext uri="{FF2B5EF4-FFF2-40B4-BE49-F238E27FC236}">
                      <a16:creationId xmlns:a16="http://schemas.microsoft.com/office/drawing/2014/main" id="{97EF8837-F32F-4EC5-BCF1-39A57A207078}"/>
                    </a:ext>
                  </a:extLst>
                </p:cNvPr>
                <p:cNvPicPr>
                  <a:picLocks noChangeAspect="1"/>
                </p:cNvPicPr>
                <p:nvPr/>
              </p:nvPicPr>
              <p:blipFill>
                <a:blip r:embed="rId4"/>
                <a:stretch>
                  <a:fillRect/>
                </a:stretch>
              </p:blipFill>
              <p:spPr>
                <a:xfrm>
                  <a:off x="1046425" y="2955564"/>
                  <a:ext cx="1239074" cy="1021363"/>
                </a:xfrm>
                <a:prstGeom prst="rect">
                  <a:avLst/>
                </a:prstGeom>
                <a:scene3d>
                  <a:camera prst="isometricOffAxis1Left"/>
                  <a:lightRig rig="threePt" dir="t"/>
                </a:scene3d>
              </p:spPr>
            </p:pic>
            <p:pic>
              <p:nvPicPr>
                <p:cNvPr id="17" name="Picture 16">
                  <a:extLst>
                    <a:ext uri="{FF2B5EF4-FFF2-40B4-BE49-F238E27FC236}">
                      <a16:creationId xmlns:a16="http://schemas.microsoft.com/office/drawing/2014/main" id="{092CC7CF-5EB1-49A5-947F-AA2C3DA75ABB}"/>
                    </a:ext>
                  </a:extLst>
                </p:cNvPr>
                <p:cNvPicPr>
                  <a:picLocks noChangeAspect="1"/>
                </p:cNvPicPr>
                <p:nvPr/>
              </p:nvPicPr>
              <p:blipFill>
                <a:blip r:embed="rId4"/>
                <a:stretch>
                  <a:fillRect/>
                </a:stretch>
              </p:blipFill>
              <p:spPr>
                <a:xfrm>
                  <a:off x="822272" y="2955564"/>
                  <a:ext cx="1239074" cy="1021363"/>
                </a:xfrm>
                <a:prstGeom prst="rect">
                  <a:avLst/>
                </a:prstGeom>
                <a:scene3d>
                  <a:camera prst="isometricOffAxis1Left"/>
                  <a:lightRig rig="threePt" dir="t"/>
                </a:scene3d>
              </p:spPr>
            </p:pic>
            <p:pic>
              <p:nvPicPr>
                <p:cNvPr id="18" name="Picture 17">
                  <a:extLst>
                    <a:ext uri="{FF2B5EF4-FFF2-40B4-BE49-F238E27FC236}">
                      <a16:creationId xmlns:a16="http://schemas.microsoft.com/office/drawing/2014/main" id="{A1F54DA5-C3A2-4E1F-B1B1-B81CEB3326A7}"/>
                    </a:ext>
                  </a:extLst>
                </p:cNvPr>
                <p:cNvPicPr>
                  <a:picLocks noChangeAspect="1"/>
                </p:cNvPicPr>
                <p:nvPr/>
              </p:nvPicPr>
              <p:blipFill>
                <a:blip r:embed="rId4"/>
                <a:stretch>
                  <a:fillRect/>
                </a:stretch>
              </p:blipFill>
              <p:spPr>
                <a:xfrm>
                  <a:off x="615062" y="2955564"/>
                  <a:ext cx="1239074" cy="1021363"/>
                </a:xfrm>
                <a:prstGeom prst="rect">
                  <a:avLst/>
                </a:prstGeom>
                <a:scene3d>
                  <a:camera prst="isometricOffAxis1Left"/>
                  <a:lightRig rig="threePt" dir="t"/>
                </a:scene3d>
              </p:spPr>
            </p:pic>
          </p:grpSp>
          <p:sp>
            <p:nvSpPr>
              <p:cNvPr id="13" name="TextBox 12">
                <a:extLst>
                  <a:ext uri="{FF2B5EF4-FFF2-40B4-BE49-F238E27FC236}">
                    <a16:creationId xmlns:a16="http://schemas.microsoft.com/office/drawing/2014/main" id="{31A8F7BA-B7C5-4537-8ADC-128FF6C22343}"/>
                  </a:ext>
                </a:extLst>
              </p:cNvPr>
              <p:cNvSpPr txBox="1"/>
              <p:nvPr/>
            </p:nvSpPr>
            <p:spPr>
              <a:xfrm>
                <a:off x="4610437" y="5571809"/>
                <a:ext cx="823213"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Initial load step k-gain maps</a:t>
                </a:r>
              </a:p>
            </p:txBody>
          </p:sp>
        </p:grpSp>
        <p:sp>
          <p:nvSpPr>
            <p:cNvPr id="7" name="TextBox 6">
              <a:extLst>
                <a:ext uri="{FF2B5EF4-FFF2-40B4-BE49-F238E27FC236}">
                  <a16:creationId xmlns:a16="http://schemas.microsoft.com/office/drawing/2014/main" id="{155FD470-6393-4553-BD06-C98A0DC9406E}"/>
                </a:ext>
              </a:extLst>
            </p:cNvPr>
            <p:cNvSpPr txBox="1"/>
            <p:nvPr/>
          </p:nvSpPr>
          <p:spPr>
            <a:xfrm>
              <a:off x="4453407" y="2347092"/>
              <a:ext cx="1198319" cy="1620000"/>
            </a:xfrm>
            <a:prstGeom prst="rect">
              <a:avLst/>
            </a:prstGeom>
            <a:solidFill>
              <a:srgbClr val="FFFFFF"/>
            </a:solidFill>
            <a:ln>
              <a:solidFill>
                <a:srgbClr val="80808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a:ln>
                    <a:noFill/>
                  </a:ln>
                  <a:solidFill>
                    <a:srgbClr val="254E53"/>
                  </a:solidFill>
                  <a:effectLst/>
                  <a:uLnTx/>
                  <a:uFillTx/>
                </a:rPr>
                <a:t>Operating point selection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p:txBody>
        </p:sp>
        <p:sp>
          <p:nvSpPr>
            <p:cNvPr id="8" name="TextBox 7">
              <a:extLst>
                <a:ext uri="{FF2B5EF4-FFF2-40B4-BE49-F238E27FC236}">
                  <a16:creationId xmlns:a16="http://schemas.microsoft.com/office/drawing/2014/main" id="{EE758ADF-E40A-4452-B613-5C7C9C237E20}"/>
                </a:ext>
              </a:extLst>
            </p:cNvPr>
            <p:cNvSpPr txBox="1"/>
            <p:nvPr/>
          </p:nvSpPr>
          <p:spPr>
            <a:xfrm>
              <a:off x="4561393" y="2758477"/>
              <a:ext cx="965329" cy="215444"/>
            </a:xfrm>
            <a:prstGeom prst="rect">
              <a:avLst/>
            </a:prstGeom>
            <a:noFill/>
            <a:ln>
              <a:solidFill>
                <a:srgbClr val="808080"/>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254E53"/>
                  </a:solidFill>
                  <a:effectLst/>
                  <a:uLnTx/>
                  <a:uFillTx/>
                </a:rPr>
                <a:t>Model evaluation</a:t>
              </a:r>
            </a:p>
          </p:txBody>
        </p:sp>
        <p:pic>
          <p:nvPicPr>
            <p:cNvPr id="9" name="Picture 8">
              <a:extLst>
                <a:ext uri="{FF2B5EF4-FFF2-40B4-BE49-F238E27FC236}">
                  <a16:creationId xmlns:a16="http://schemas.microsoft.com/office/drawing/2014/main" id="{3775C373-1D70-4A7B-84F4-CC0DCAD7023C}"/>
                </a:ext>
              </a:extLst>
            </p:cNvPr>
            <p:cNvPicPr>
              <a:picLocks noChangeAspect="1"/>
            </p:cNvPicPr>
            <p:nvPr/>
          </p:nvPicPr>
          <p:blipFill rotWithShape="1">
            <a:blip r:embed="rId5"/>
            <a:srcRect r="19521"/>
            <a:stretch/>
          </p:blipFill>
          <p:spPr>
            <a:xfrm>
              <a:off x="4496488" y="3134686"/>
              <a:ext cx="1095138" cy="813220"/>
            </a:xfrm>
            <a:prstGeom prst="rect">
              <a:avLst/>
            </a:prstGeom>
          </p:spPr>
        </p:pic>
        <p:cxnSp>
          <p:nvCxnSpPr>
            <p:cNvPr id="10" name="Straight Arrow Connector 9">
              <a:extLst>
                <a:ext uri="{FF2B5EF4-FFF2-40B4-BE49-F238E27FC236}">
                  <a16:creationId xmlns:a16="http://schemas.microsoft.com/office/drawing/2014/main" id="{4027FC99-D68C-4C5A-AF3A-832F00C622D8}"/>
                </a:ext>
              </a:extLst>
            </p:cNvPr>
            <p:cNvCxnSpPr>
              <a:cxnSpLocks/>
              <a:stCxn id="8" idx="2"/>
              <a:endCxn id="9" idx="0"/>
            </p:cNvCxnSpPr>
            <p:nvPr/>
          </p:nvCxnSpPr>
          <p:spPr>
            <a:xfrm flipH="1">
              <a:off x="5044057" y="2973921"/>
              <a:ext cx="1" cy="160765"/>
            </a:xfrm>
            <a:prstGeom prst="straightConnector1">
              <a:avLst/>
            </a:prstGeom>
            <a:noFill/>
            <a:ln w="6350" cap="flat" cmpd="sng" algn="ctr">
              <a:solidFill>
                <a:srgbClr val="006BB7"/>
              </a:solidFill>
              <a:prstDash val="solid"/>
              <a:miter lim="800000"/>
              <a:tailEnd type="triangle"/>
            </a:ln>
            <a:effectLst/>
          </p:spPr>
        </p:cxnSp>
        <p:cxnSp>
          <p:nvCxnSpPr>
            <p:cNvPr id="11" name="Straight Arrow Connector 10">
              <a:extLst>
                <a:ext uri="{FF2B5EF4-FFF2-40B4-BE49-F238E27FC236}">
                  <a16:creationId xmlns:a16="http://schemas.microsoft.com/office/drawing/2014/main" id="{2F0995C3-C322-44A7-9874-61E4A99872EE}"/>
                </a:ext>
              </a:extLst>
            </p:cNvPr>
            <p:cNvCxnSpPr>
              <a:cxnSpLocks/>
            </p:cNvCxnSpPr>
            <p:nvPr/>
          </p:nvCxnSpPr>
          <p:spPr>
            <a:xfrm>
              <a:off x="5053516" y="5220034"/>
              <a:ext cx="0" cy="202956"/>
            </a:xfrm>
            <a:prstGeom prst="straightConnector1">
              <a:avLst/>
            </a:prstGeom>
            <a:noFill/>
            <a:ln w="38100" cap="flat" cmpd="sng" algn="ctr">
              <a:solidFill>
                <a:srgbClr val="006BB7"/>
              </a:solidFill>
              <a:prstDash val="solid"/>
              <a:miter lim="800000"/>
              <a:tailEnd type="triangle"/>
            </a:ln>
            <a:effectLst/>
          </p:spPr>
        </p:cxnSp>
      </p:grpSp>
      <p:grpSp>
        <p:nvGrpSpPr>
          <p:cNvPr id="33" name="Group 32">
            <a:extLst>
              <a:ext uri="{FF2B5EF4-FFF2-40B4-BE49-F238E27FC236}">
                <a16:creationId xmlns:a16="http://schemas.microsoft.com/office/drawing/2014/main" id="{3C7D6B8C-10B3-4A19-B5BB-CF88C544D825}"/>
              </a:ext>
            </a:extLst>
          </p:cNvPr>
          <p:cNvGrpSpPr/>
          <p:nvPr/>
        </p:nvGrpSpPr>
        <p:grpSpPr>
          <a:xfrm>
            <a:off x="673556" y="1971043"/>
            <a:ext cx="4162239" cy="4449379"/>
            <a:chOff x="725044" y="1601664"/>
            <a:chExt cx="4162239" cy="4449379"/>
          </a:xfrm>
        </p:grpSpPr>
        <p:sp>
          <p:nvSpPr>
            <p:cNvPr id="34" name="Rectangle 33">
              <a:extLst>
                <a:ext uri="{FF2B5EF4-FFF2-40B4-BE49-F238E27FC236}">
                  <a16:creationId xmlns:a16="http://schemas.microsoft.com/office/drawing/2014/main" id="{95A7FAC1-464D-4ED8-B3C6-9C85D295B96A}"/>
                </a:ext>
              </a:extLst>
            </p:cNvPr>
            <p:cNvSpPr/>
            <p:nvPr/>
          </p:nvSpPr>
          <p:spPr>
            <a:xfrm>
              <a:off x="770894" y="3305785"/>
              <a:ext cx="3579164" cy="2745258"/>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grpSp>
          <p:nvGrpSpPr>
            <p:cNvPr id="35" name="Group 34">
              <a:extLst>
                <a:ext uri="{FF2B5EF4-FFF2-40B4-BE49-F238E27FC236}">
                  <a16:creationId xmlns:a16="http://schemas.microsoft.com/office/drawing/2014/main" id="{E1E8FFC6-BEF0-4D76-924A-C8A1C9B0CBBB}"/>
                </a:ext>
              </a:extLst>
            </p:cNvPr>
            <p:cNvGrpSpPr/>
            <p:nvPr/>
          </p:nvGrpSpPr>
          <p:grpSpPr>
            <a:xfrm>
              <a:off x="770894" y="1601664"/>
              <a:ext cx="1061843" cy="1449069"/>
              <a:chOff x="281265" y="4140412"/>
              <a:chExt cx="1061843" cy="1449069"/>
            </a:xfrm>
          </p:grpSpPr>
          <p:grpSp>
            <p:nvGrpSpPr>
              <p:cNvPr id="94" name="Group 93">
                <a:extLst>
                  <a:ext uri="{FF2B5EF4-FFF2-40B4-BE49-F238E27FC236}">
                    <a16:creationId xmlns:a16="http://schemas.microsoft.com/office/drawing/2014/main" id="{2D25901F-86AC-4EED-B7A7-E1BF0623F8A7}"/>
                  </a:ext>
                </a:extLst>
              </p:cNvPr>
              <p:cNvGrpSpPr/>
              <p:nvPr/>
            </p:nvGrpSpPr>
            <p:grpSpPr>
              <a:xfrm>
                <a:off x="295324" y="4140412"/>
                <a:ext cx="1047784" cy="1449069"/>
                <a:chOff x="4648166" y="2198725"/>
                <a:chExt cx="1047784" cy="1449069"/>
              </a:xfrm>
            </p:grpSpPr>
            <p:sp>
              <p:nvSpPr>
                <p:cNvPr id="96" name="Rectangle 95">
                  <a:extLst>
                    <a:ext uri="{FF2B5EF4-FFF2-40B4-BE49-F238E27FC236}">
                      <a16:creationId xmlns:a16="http://schemas.microsoft.com/office/drawing/2014/main" id="{3C8B11A3-E76B-4784-A767-D0D248B457D1}"/>
                    </a:ext>
                  </a:extLst>
                </p:cNvPr>
                <p:cNvSpPr/>
                <p:nvPr/>
              </p:nvSpPr>
              <p:spPr>
                <a:xfrm>
                  <a:off x="4657725" y="2230359"/>
                  <a:ext cx="1038225" cy="1417435"/>
                </a:xfrm>
                <a:prstGeom prst="rect">
                  <a:avLst/>
                </a:prstGeom>
                <a:solidFill>
                  <a:srgbClr val="FFFFFF">
                    <a:alpha val="89804"/>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97" name="TextBox 96">
                  <a:extLst>
                    <a:ext uri="{FF2B5EF4-FFF2-40B4-BE49-F238E27FC236}">
                      <a16:creationId xmlns:a16="http://schemas.microsoft.com/office/drawing/2014/main" id="{C0A1C6B6-D618-4A23-85AB-5F80C0338961}"/>
                    </a:ext>
                  </a:extLst>
                </p:cNvPr>
                <p:cNvSpPr txBox="1"/>
                <p:nvPr/>
              </p:nvSpPr>
              <p:spPr>
                <a:xfrm>
                  <a:off x="4648166" y="2198725"/>
                  <a:ext cx="1038225" cy="276999"/>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254E53"/>
                      </a:solidFill>
                      <a:effectLst/>
                      <a:uLnTx/>
                      <a:uFillTx/>
                    </a:rPr>
                    <a:t>Load Steps</a:t>
                  </a:r>
                </a:p>
              </p:txBody>
            </p:sp>
          </p:grpSp>
          <p:sp>
            <p:nvSpPr>
              <p:cNvPr id="95" name="Rectangle 94">
                <a:extLst>
                  <a:ext uri="{FF2B5EF4-FFF2-40B4-BE49-F238E27FC236}">
                    <a16:creationId xmlns:a16="http://schemas.microsoft.com/office/drawing/2014/main" id="{397D2B84-C1D8-499F-9630-EB3EE9EED9BC}"/>
                  </a:ext>
                </a:extLst>
              </p:cNvPr>
              <p:cNvSpPr/>
              <p:nvPr/>
            </p:nvSpPr>
            <p:spPr>
              <a:xfrm>
                <a:off x="281265" y="5126987"/>
                <a:ext cx="1038225" cy="461665"/>
              </a:xfrm>
              <a:prstGeom prst="rect">
                <a:avLst/>
              </a:prstGeom>
            </p:spPr>
            <p:txBody>
              <a:bodyPr wrap="square">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800" b="0" i="0" u="none" strike="noStrike" kern="0" cap="none" spc="0" normalizeH="0" baseline="0" noProof="0">
                    <a:ln>
                      <a:noFill/>
                    </a:ln>
                    <a:solidFill>
                      <a:srgbClr val="254E53"/>
                    </a:solidFill>
                    <a:effectLst/>
                    <a:uLnTx/>
                    <a:uFillTx/>
                  </a:rPr>
                  <a:t>Pedal Position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800" b="0" i="0" u="none" strike="noStrike" kern="0" cap="none" spc="0" normalizeH="0" baseline="0" noProof="0">
                    <a:ln>
                      <a:noFill/>
                    </a:ln>
                    <a:solidFill>
                      <a:srgbClr val="254E53"/>
                    </a:solidFill>
                    <a:effectLst/>
                    <a:uLnTx/>
                    <a:uFillTx/>
                  </a:rPr>
                  <a:t>Fuel Quantity</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800" b="0" i="0" u="none" strike="noStrike" kern="0" cap="none" spc="0" normalizeH="0" baseline="0" noProof="0">
                    <a:ln>
                      <a:noFill/>
                    </a:ln>
                    <a:solidFill>
                      <a:srgbClr val="254E53"/>
                    </a:solidFill>
                    <a:effectLst/>
                    <a:uLnTx/>
                    <a:uFillTx/>
                  </a:rPr>
                  <a:t>Engine Speed</a:t>
                </a:r>
              </a:p>
            </p:txBody>
          </p:sp>
        </p:grpSp>
        <p:cxnSp>
          <p:nvCxnSpPr>
            <p:cNvPr id="36" name="Connector: Elbow 35">
              <a:extLst>
                <a:ext uri="{FF2B5EF4-FFF2-40B4-BE49-F238E27FC236}">
                  <a16:creationId xmlns:a16="http://schemas.microsoft.com/office/drawing/2014/main" id="{0EED4836-0985-4061-BCF6-84AEA9C32603}"/>
                </a:ext>
              </a:extLst>
            </p:cNvPr>
            <p:cNvCxnSpPr>
              <a:cxnSpLocks/>
            </p:cNvCxnSpPr>
            <p:nvPr/>
          </p:nvCxnSpPr>
          <p:spPr>
            <a:xfrm flipV="1">
              <a:off x="866611" y="1872197"/>
              <a:ext cx="432000" cy="255869"/>
            </a:xfrm>
            <a:prstGeom prst="bentConnector3">
              <a:avLst>
                <a:gd name="adj1" fmla="val 50000"/>
              </a:avLst>
            </a:prstGeom>
            <a:noFill/>
            <a:ln w="57150" cap="flat" cmpd="sng" algn="ctr">
              <a:solidFill>
                <a:srgbClr val="006BB7"/>
              </a:solidFill>
              <a:prstDash val="solid"/>
              <a:miter lim="800000"/>
            </a:ln>
            <a:effectLst/>
          </p:spPr>
        </p:cxnSp>
        <p:cxnSp>
          <p:nvCxnSpPr>
            <p:cNvPr id="37" name="Connector: Elbow 36">
              <a:extLst>
                <a:ext uri="{FF2B5EF4-FFF2-40B4-BE49-F238E27FC236}">
                  <a16:creationId xmlns:a16="http://schemas.microsoft.com/office/drawing/2014/main" id="{3706D723-0F08-4F8B-AF7B-CFFF2B453243}"/>
                </a:ext>
              </a:extLst>
            </p:cNvPr>
            <p:cNvCxnSpPr>
              <a:cxnSpLocks/>
            </p:cNvCxnSpPr>
            <p:nvPr/>
          </p:nvCxnSpPr>
          <p:spPr>
            <a:xfrm flipV="1">
              <a:off x="1019011" y="2024597"/>
              <a:ext cx="432000" cy="255869"/>
            </a:xfrm>
            <a:prstGeom prst="bentConnector3">
              <a:avLst>
                <a:gd name="adj1" fmla="val 50000"/>
              </a:avLst>
            </a:prstGeom>
            <a:noFill/>
            <a:ln w="57150" cap="flat" cmpd="sng" algn="ctr">
              <a:solidFill>
                <a:srgbClr val="006BB7"/>
              </a:solidFill>
              <a:prstDash val="solid"/>
              <a:miter lim="800000"/>
            </a:ln>
            <a:effectLst/>
          </p:spPr>
        </p:cxnSp>
        <p:cxnSp>
          <p:nvCxnSpPr>
            <p:cNvPr id="38" name="Connector: Elbow 37">
              <a:extLst>
                <a:ext uri="{FF2B5EF4-FFF2-40B4-BE49-F238E27FC236}">
                  <a16:creationId xmlns:a16="http://schemas.microsoft.com/office/drawing/2014/main" id="{67DE8D67-8B5F-4456-8377-56FEACBAF27B}"/>
                </a:ext>
              </a:extLst>
            </p:cNvPr>
            <p:cNvCxnSpPr>
              <a:cxnSpLocks/>
            </p:cNvCxnSpPr>
            <p:nvPr/>
          </p:nvCxnSpPr>
          <p:spPr>
            <a:xfrm flipV="1">
              <a:off x="1171411" y="2176997"/>
              <a:ext cx="432000" cy="255869"/>
            </a:xfrm>
            <a:prstGeom prst="bentConnector3">
              <a:avLst>
                <a:gd name="adj1" fmla="val 50000"/>
              </a:avLst>
            </a:prstGeom>
            <a:noFill/>
            <a:ln w="57150" cap="flat" cmpd="sng" algn="ctr">
              <a:solidFill>
                <a:srgbClr val="006BB7"/>
              </a:solidFill>
              <a:prstDash val="solid"/>
              <a:miter lim="800000"/>
            </a:ln>
            <a:effectLst/>
          </p:spPr>
        </p:cxnSp>
        <p:cxnSp>
          <p:nvCxnSpPr>
            <p:cNvPr id="39" name="Connector: Elbow 38">
              <a:extLst>
                <a:ext uri="{FF2B5EF4-FFF2-40B4-BE49-F238E27FC236}">
                  <a16:creationId xmlns:a16="http://schemas.microsoft.com/office/drawing/2014/main" id="{3833A377-CBCA-4B49-BF40-95FB34880D19}"/>
                </a:ext>
              </a:extLst>
            </p:cNvPr>
            <p:cNvCxnSpPr>
              <a:cxnSpLocks/>
            </p:cNvCxnSpPr>
            <p:nvPr/>
          </p:nvCxnSpPr>
          <p:spPr>
            <a:xfrm flipV="1">
              <a:off x="1323811" y="2329397"/>
              <a:ext cx="432000" cy="255869"/>
            </a:xfrm>
            <a:prstGeom prst="bentConnector3">
              <a:avLst>
                <a:gd name="adj1" fmla="val 50000"/>
              </a:avLst>
            </a:prstGeom>
            <a:noFill/>
            <a:ln w="57150" cap="flat" cmpd="sng" algn="ctr">
              <a:solidFill>
                <a:srgbClr val="006BB7"/>
              </a:solidFill>
              <a:prstDash val="solid"/>
              <a:miter lim="800000"/>
            </a:ln>
            <a:effectLst/>
          </p:spPr>
        </p:cxnSp>
        <p:sp>
          <p:nvSpPr>
            <p:cNvPr id="40" name="TextBox 39">
              <a:extLst>
                <a:ext uri="{FF2B5EF4-FFF2-40B4-BE49-F238E27FC236}">
                  <a16:creationId xmlns:a16="http://schemas.microsoft.com/office/drawing/2014/main" id="{7BB74E20-5351-44D3-89C1-E4DE29488705}"/>
                </a:ext>
              </a:extLst>
            </p:cNvPr>
            <p:cNvSpPr txBox="1"/>
            <p:nvPr/>
          </p:nvSpPr>
          <p:spPr>
            <a:xfrm>
              <a:off x="1881028" y="1692477"/>
              <a:ext cx="95731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rgbClr val="FFFFFF"/>
                  </a:solidFill>
                  <a:effectLst/>
                  <a:uLnTx/>
                  <a:uFillTx/>
                </a:rPr>
                <a:t>VGT Position</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rgbClr val="FFFFFF"/>
                  </a:solidFill>
                  <a:effectLst/>
                  <a:uLnTx/>
                  <a:uFillTx/>
                </a:rPr>
                <a:t>EGR Valve Position</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rgbClr val="FFFFFF"/>
                  </a:solidFill>
                  <a:effectLst/>
                  <a:uLnTx/>
                  <a:uFillTx/>
                </a:rPr>
                <a:t>Throttle Valve Position</a:t>
              </a:r>
            </a:p>
          </p:txBody>
        </p:sp>
        <p:sp>
          <p:nvSpPr>
            <p:cNvPr id="41" name="TextBox 40">
              <a:extLst>
                <a:ext uri="{FF2B5EF4-FFF2-40B4-BE49-F238E27FC236}">
                  <a16:creationId xmlns:a16="http://schemas.microsoft.com/office/drawing/2014/main" id="{17BA43F3-2A3F-49BC-9E13-23380CF09B81}"/>
                </a:ext>
              </a:extLst>
            </p:cNvPr>
            <p:cNvSpPr txBox="1"/>
            <p:nvPr/>
          </p:nvSpPr>
          <p:spPr>
            <a:xfrm>
              <a:off x="3689296" y="2673181"/>
              <a:ext cx="402674" cy="18466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chemeClr val="bg1"/>
                  </a:solidFill>
                  <a:effectLst/>
                  <a:uLnTx/>
                  <a:uFillTx/>
                </a:rPr>
                <a:t>States</a:t>
              </a:r>
            </a:p>
          </p:txBody>
        </p:sp>
        <p:cxnSp>
          <p:nvCxnSpPr>
            <p:cNvPr id="42" name="Connector: Elbow 41">
              <a:extLst>
                <a:ext uri="{FF2B5EF4-FFF2-40B4-BE49-F238E27FC236}">
                  <a16:creationId xmlns:a16="http://schemas.microsoft.com/office/drawing/2014/main" id="{07A017C0-0FBD-476B-9557-017B7B19901A}"/>
                </a:ext>
              </a:extLst>
            </p:cNvPr>
            <p:cNvCxnSpPr>
              <a:cxnSpLocks/>
            </p:cNvCxnSpPr>
            <p:nvPr/>
          </p:nvCxnSpPr>
          <p:spPr>
            <a:xfrm flipH="1">
              <a:off x="3764124" y="2295042"/>
              <a:ext cx="20283" cy="362007"/>
            </a:xfrm>
            <a:prstGeom prst="bentConnector3">
              <a:avLst>
                <a:gd name="adj1" fmla="val -1127052"/>
              </a:avLst>
            </a:prstGeom>
            <a:noFill/>
            <a:ln w="6350" cap="flat" cmpd="sng" algn="ctr">
              <a:solidFill>
                <a:srgbClr val="006BB7"/>
              </a:solidFill>
              <a:prstDash val="solid"/>
              <a:miter lim="800000"/>
              <a:tailEnd type="triangle"/>
            </a:ln>
            <a:effectLst/>
          </p:spPr>
        </p:cxnSp>
        <p:sp>
          <p:nvSpPr>
            <p:cNvPr id="43" name="TextBox 42">
              <a:extLst>
                <a:ext uri="{FF2B5EF4-FFF2-40B4-BE49-F238E27FC236}">
                  <a16:creationId xmlns:a16="http://schemas.microsoft.com/office/drawing/2014/main" id="{7C28C036-EC26-4316-AD0F-E57686911BBB}"/>
                </a:ext>
              </a:extLst>
            </p:cNvPr>
            <p:cNvSpPr txBox="1"/>
            <p:nvPr/>
          </p:nvSpPr>
          <p:spPr>
            <a:xfrm>
              <a:off x="3734787" y="1722208"/>
              <a:ext cx="103105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rgbClr val="FFFFFF"/>
                  </a:solidFill>
                  <a:effectLst/>
                  <a:uLnTx/>
                  <a:uFillTx/>
                </a:rPr>
                <a:t>Intake manifold pressure</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rgbClr val="FFFFFF"/>
                  </a:solidFill>
                  <a:effectLst/>
                  <a:uLnTx/>
                  <a:uFillTx/>
                </a:rPr>
                <a:t>EGR ratio</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rgbClr val="FFFFFF"/>
                  </a:solidFill>
                  <a:effectLst/>
                  <a:uLnTx/>
                  <a:uFillTx/>
                </a:rPr>
                <a:t>Actuator position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rgbClr val="FFFFFF"/>
                </a:solidFill>
                <a:effectLst/>
                <a:uLnTx/>
                <a:uFillTx/>
              </a:endParaRPr>
            </a:p>
          </p:txBody>
        </p:sp>
        <p:cxnSp>
          <p:nvCxnSpPr>
            <p:cNvPr id="44" name="Connector: Elbow 43">
              <a:extLst>
                <a:ext uri="{FF2B5EF4-FFF2-40B4-BE49-F238E27FC236}">
                  <a16:creationId xmlns:a16="http://schemas.microsoft.com/office/drawing/2014/main" id="{DA44C68A-036D-4E55-B9B3-92C192D1845D}"/>
                </a:ext>
              </a:extLst>
            </p:cNvPr>
            <p:cNvCxnSpPr>
              <a:cxnSpLocks/>
            </p:cNvCxnSpPr>
            <p:nvPr/>
          </p:nvCxnSpPr>
          <p:spPr>
            <a:xfrm rot="10800000">
              <a:off x="2244824" y="2217229"/>
              <a:ext cx="12700" cy="439821"/>
            </a:xfrm>
            <a:prstGeom prst="bentConnector3">
              <a:avLst>
                <a:gd name="adj1" fmla="val 1800000"/>
              </a:avLst>
            </a:prstGeom>
            <a:noFill/>
            <a:ln w="6350" cap="flat" cmpd="sng" algn="ctr">
              <a:solidFill>
                <a:srgbClr val="006BB7"/>
              </a:solidFill>
              <a:prstDash val="solid"/>
              <a:miter lim="800000"/>
              <a:tailEnd type="triangle"/>
            </a:ln>
            <a:effectLst/>
          </p:spPr>
        </p:cxnSp>
        <p:grpSp>
          <p:nvGrpSpPr>
            <p:cNvPr id="45" name="Group 44">
              <a:extLst>
                <a:ext uri="{FF2B5EF4-FFF2-40B4-BE49-F238E27FC236}">
                  <a16:creationId xmlns:a16="http://schemas.microsoft.com/office/drawing/2014/main" id="{818C7BF1-C4B5-4E1A-93B0-F8B349A3BAC6}"/>
                </a:ext>
              </a:extLst>
            </p:cNvPr>
            <p:cNvGrpSpPr/>
            <p:nvPr/>
          </p:nvGrpSpPr>
          <p:grpSpPr>
            <a:xfrm>
              <a:off x="2244824" y="2448532"/>
              <a:ext cx="1519300" cy="436435"/>
              <a:chOff x="1297053" y="4405420"/>
              <a:chExt cx="1519300" cy="436435"/>
            </a:xfrm>
          </p:grpSpPr>
          <p:grpSp>
            <p:nvGrpSpPr>
              <p:cNvPr id="89" name="Group 88">
                <a:extLst>
                  <a:ext uri="{FF2B5EF4-FFF2-40B4-BE49-F238E27FC236}">
                    <a16:creationId xmlns:a16="http://schemas.microsoft.com/office/drawing/2014/main" id="{2FEF3E18-8C4B-4EAB-AEE8-306BAFE2864B}"/>
                  </a:ext>
                </a:extLst>
              </p:cNvPr>
              <p:cNvGrpSpPr/>
              <p:nvPr/>
            </p:nvGrpSpPr>
            <p:grpSpPr>
              <a:xfrm>
                <a:off x="1297053" y="4405420"/>
                <a:ext cx="1519300" cy="415498"/>
                <a:chOff x="1297053" y="4405420"/>
                <a:chExt cx="1519300" cy="415498"/>
              </a:xfrm>
            </p:grpSpPr>
            <p:sp>
              <p:nvSpPr>
                <p:cNvPr id="92" name="Rectangle 91">
                  <a:extLst>
                    <a:ext uri="{FF2B5EF4-FFF2-40B4-BE49-F238E27FC236}">
                      <a16:creationId xmlns:a16="http://schemas.microsoft.com/office/drawing/2014/main" id="{C1B11778-641C-4E47-92AD-26209ABE12BC}"/>
                    </a:ext>
                  </a:extLst>
                </p:cNvPr>
                <p:cNvSpPr/>
                <p:nvPr/>
              </p:nvSpPr>
              <p:spPr>
                <a:xfrm>
                  <a:off x="1297053" y="4405420"/>
                  <a:ext cx="1519300" cy="415498"/>
                </a:xfrm>
                <a:prstGeom prst="rect">
                  <a:avLst/>
                </a:prstGeom>
                <a:solidFill>
                  <a:srgbClr val="FFFFFF"/>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93" name="TextBox 92">
                  <a:extLst>
                    <a:ext uri="{FF2B5EF4-FFF2-40B4-BE49-F238E27FC236}">
                      <a16:creationId xmlns:a16="http://schemas.microsoft.com/office/drawing/2014/main" id="{780CD273-0415-42E3-8197-ADF04B3FF66D}"/>
                    </a:ext>
                  </a:extLst>
                </p:cNvPr>
                <p:cNvSpPr txBox="1"/>
                <p:nvPr/>
              </p:nvSpPr>
              <p:spPr>
                <a:xfrm>
                  <a:off x="1297053" y="4486979"/>
                  <a:ext cx="1519300" cy="253916"/>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a:ln>
                        <a:noFill/>
                      </a:ln>
                      <a:solidFill>
                        <a:srgbClr val="254E53"/>
                      </a:solidFill>
                      <a:effectLst/>
                      <a:uLnTx/>
                      <a:uFillTx/>
                    </a:rPr>
                    <a:t>Multivariable Control</a:t>
                  </a:r>
                </a:p>
              </p:txBody>
            </p:sp>
          </p:grpSp>
          <p:sp>
            <p:nvSpPr>
              <p:cNvPr id="90" name="Rectangle 89">
                <a:extLst>
                  <a:ext uri="{FF2B5EF4-FFF2-40B4-BE49-F238E27FC236}">
                    <a16:creationId xmlns:a16="http://schemas.microsoft.com/office/drawing/2014/main" id="{D12B1643-70E4-48FB-BAFA-23067AD518F8}"/>
                  </a:ext>
                </a:extLst>
              </p:cNvPr>
              <p:cNvSpPr/>
              <p:nvPr/>
            </p:nvSpPr>
            <p:spPr>
              <a:xfrm>
                <a:off x="1786643" y="4802641"/>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91" name="Rectangle 90">
                <a:extLst>
                  <a:ext uri="{FF2B5EF4-FFF2-40B4-BE49-F238E27FC236}">
                    <a16:creationId xmlns:a16="http://schemas.microsoft.com/office/drawing/2014/main" id="{8B59A0A0-BF3D-42E4-A837-08DD0AD4DDD8}"/>
                  </a:ext>
                </a:extLst>
              </p:cNvPr>
              <p:cNvSpPr/>
              <p:nvPr/>
            </p:nvSpPr>
            <p:spPr>
              <a:xfrm>
                <a:off x="2294234" y="4805855"/>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grpSp>
        <p:cxnSp>
          <p:nvCxnSpPr>
            <p:cNvPr id="46" name="Connector: Elbow 45">
              <a:extLst>
                <a:ext uri="{FF2B5EF4-FFF2-40B4-BE49-F238E27FC236}">
                  <a16:creationId xmlns:a16="http://schemas.microsoft.com/office/drawing/2014/main" id="{F2BA0253-6C8C-4709-9FCE-4EB3544C2A1C}"/>
                </a:ext>
              </a:extLst>
            </p:cNvPr>
            <p:cNvCxnSpPr>
              <a:cxnSpLocks/>
            </p:cNvCxnSpPr>
            <p:nvPr/>
          </p:nvCxnSpPr>
          <p:spPr>
            <a:xfrm rot="5400000" flipH="1" flipV="1">
              <a:off x="1937134" y="2234625"/>
              <a:ext cx="168151" cy="1462407"/>
            </a:xfrm>
            <a:prstGeom prst="bentConnector3">
              <a:avLst>
                <a:gd name="adj1" fmla="val -67975"/>
              </a:avLst>
            </a:prstGeom>
            <a:noFill/>
            <a:ln w="6350" cap="flat" cmpd="sng" algn="ctr">
              <a:solidFill>
                <a:srgbClr val="006BB7"/>
              </a:solidFill>
              <a:prstDash val="solid"/>
              <a:miter lim="800000"/>
              <a:tailEnd type="triangle"/>
            </a:ln>
            <a:effectLst/>
          </p:spPr>
        </p:cxnSp>
        <p:grpSp>
          <p:nvGrpSpPr>
            <p:cNvPr id="47" name="Group 46">
              <a:extLst>
                <a:ext uri="{FF2B5EF4-FFF2-40B4-BE49-F238E27FC236}">
                  <a16:creationId xmlns:a16="http://schemas.microsoft.com/office/drawing/2014/main" id="{790A8EF0-E4FC-4498-8526-5444B7E7EB17}"/>
                </a:ext>
              </a:extLst>
            </p:cNvPr>
            <p:cNvGrpSpPr/>
            <p:nvPr/>
          </p:nvGrpSpPr>
          <p:grpSpPr>
            <a:xfrm>
              <a:off x="2752413" y="4386409"/>
              <a:ext cx="775537" cy="639267"/>
              <a:chOff x="2752413" y="4561893"/>
              <a:chExt cx="775537" cy="639267"/>
            </a:xfrm>
          </p:grpSpPr>
          <p:pic>
            <p:nvPicPr>
              <p:cNvPr id="87" name="Picture 2">
                <a:extLst>
                  <a:ext uri="{FF2B5EF4-FFF2-40B4-BE49-F238E27FC236}">
                    <a16:creationId xmlns:a16="http://schemas.microsoft.com/office/drawing/2014/main" id="{4B4ABA07-E93B-4C42-A4A3-51F6A12EF67E}"/>
                  </a:ext>
                </a:extLst>
              </p:cNvPr>
              <p:cNvPicPr>
                <a:picLocks noChangeAspect="1" noChangeArrowheads="1"/>
              </p:cNvPicPr>
              <p:nvPr/>
            </p:nvPicPr>
            <p:blipFill>
              <a:blip r:embed="rId6" cstate="print">
                <a:duotone>
                  <a:srgbClr val="007EC3">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flipH="1">
                <a:off x="2798048" y="4561893"/>
                <a:ext cx="684267" cy="639267"/>
              </a:xfrm>
              <a:prstGeom prst="rect">
                <a:avLst/>
              </a:prstGeom>
              <a:noFill/>
              <a:extLst>
                <a:ext uri="{909E8E84-426E-40DD-AFC4-6F175D3DCCD1}">
                  <a14:hiddenFill xmlns:a14="http://schemas.microsoft.com/office/drawing/2010/main">
                    <a:solidFill>
                      <a:srgbClr val="FFFFFF"/>
                    </a:solidFill>
                  </a14:hiddenFill>
                </a:ext>
              </a:extLst>
            </p:spPr>
          </p:pic>
          <p:sp>
            <p:nvSpPr>
              <p:cNvPr id="88" name="TextBox 87">
                <a:extLst>
                  <a:ext uri="{FF2B5EF4-FFF2-40B4-BE49-F238E27FC236}">
                    <a16:creationId xmlns:a16="http://schemas.microsoft.com/office/drawing/2014/main" id="{42FAD83A-0D21-445D-8FB8-3984FECEFE66}"/>
                  </a:ext>
                </a:extLst>
              </p:cNvPr>
              <p:cNvSpPr txBox="1"/>
              <p:nvPr/>
            </p:nvSpPr>
            <p:spPr>
              <a:xfrm>
                <a:off x="2752413" y="4783619"/>
                <a:ext cx="775537" cy="195814"/>
              </a:xfrm>
              <a:prstGeom prst="rect">
                <a:avLst/>
              </a:prstGeom>
              <a:noFill/>
            </p:spPr>
            <p:txBody>
              <a:bodyPr wrap="square" lIns="36000" tIns="36000" rIns="36000" bIns="36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a:ln>
                      <a:noFill/>
                    </a:ln>
                    <a:solidFill>
                      <a:srgbClr val="254E53"/>
                    </a:solidFill>
                    <a:effectLst/>
                    <a:uLnTx/>
                    <a:uFillTx/>
                  </a:rPr>
                  <a:t>Min Cost</a:t>
                </a:r>
                <a:endParaRPr kumimoji="0" lang="en-GB" sz="800" b="1" i="0" u="none" strike="noStrike" kern="0" cap="none" spc="0" normalizeH="0" baseline="0" noProof="0">
                  <a:ln>
                    <a:noFill/>
                  </a:ln>
                  <a:solidFill>
                    <a:srgbClr val="000000"/>
                  </a:solidFill>
                  <a:effectLst/>
                  <a:uLnTx/>
                  <a:uFillTx/>
                </a:endParaRPr>
              </a:p>
            </p:txBody>
          </p:sp>
        </p:grpSp>
        <p:sp>
          <p:nvSpPr>
            <p:cNvPr id="48" name="TextBox 47">
              <a:extLst>
                <a:ext uri="{FF2B5EF4-FFF2-40B4-BE49-F238E27FC236}">
                  <a16:creationId xmlns:a16="http://schemas.microsoft.com/office/drawing/2014/main" id="{E9B17031-63EA-4C7F-AE88-450B30ADC010}"/>
                </a:ext>
              </a:extLst>
            </p:cNvPr>
            <p:cNvSpPr txBox="1"/>
            <p:nvPr/>
          </p:nvSpPr>
          <p:spPr>
            <a:xfrm>
              <a:off x="725044" y="3270945"/>
              <a:ext cx="1350050" cy="25391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a:ln>
                    <a:noFill/>
                  </a:ln>
                  <a:solidFill>
                    <a:srgbClr val="254E53"/>
                  </a:solidFill>
                  <a:effectLst/>
                  <a:uLnTx/>
                  <a:uFillTx/>
                </a:rPr>
                <a:t>Genetic Algorithm</a:t>
              </a:r>
            </a:p>
          </p:txBody>
        </p:sp>
        <p:sp>
          <p:nvSpPr>
            <p:cNvPr id="49" name="TextBox 48">
              <a:extLst>
                <a:ext uri="{FF2B5EF4-FFF2-40B4-BE49-F238E27FC236}">
                  <a16:creationId xmlns:a16="http://schemas.microsoft.com/office/drawing/2014/main" id="{64BFC7C4-993F-4C2A-9DB8-E9B0685967BA}"/>
                </a:ext>
              </a:extLst>
            </p:cNvPr>
            <p:cNvSpPr txBox="1"/>
            <p:nvPr/>
          </p:nvSpPr>
          <p:spPr>
            <a:xfrm>
              <a:off x="2339961" y="5220034"/>
              <a:ext cx="1489956" cy="738664"/>
            </a:xfrm>
            <a:prstGeom prst="rect">
              <a:avLst/>
            </a:prstGeom>
            <a:solidFill>
              <a:srgbClr val="FFFFFF"/>
            </a:solidFill>
            <a:ln>
              <a:solidFill>
                <a:srgbClr val="80808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a:ln>
                    <a:noFill/>
                  </a:ln>
                  <a:solidFill>
                    <a:srgbClr val="254E53"/>
                  </a:solidFill>
                  <a:effectLst/>
                  <a:uLnTx/>
                  <a:uFillTx/>
                </a:rPr>
                <a:t>Function Objective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srgbClr val="254E5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srgbClr val="254E5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srgbClr val="254E53"/>
                </a:solidFill>
                <a:effectLst/>
                <a:uLnTx/>
                <a:uFillTx/>
              </a:endParaRPr>
            </a:p>
          </p:txBody>
        </p:sp>
        <p:cxnSp>
          <p:nvCxnSpPr>
            <p:cNvPr id="50" name="Connector: Elbow 49">
              <a:extLst>
                <a:ext uri="{FF2B5EF4-FFF2-40B4-BE49-F238E27FC236}">
                  <a16:creationId xmlns:a16="http://schemas.microsoft.com/office/drawing/2014/main" id="{951C1D15-BDF8-4BC0-A39F-3CB424249631}"/>
                </a:ext>
              </a:extLst>
            </p:cNvPr>
            <p:cNvCxnSpPr>
              <a:cxnSpLocks/>
            </p:cNvCxnSpPr>
            <p:nvPr/>
          </p:nvCxnSpPr>
          <p:spPr>
            <a:xfrm>
              <a:off x="3784407" y="2208536"/>
              <a:ext cx="59601" cy="3253956"/>
            </a:xfrm>
            <a:prstGeom prst="bentConnector3">
              <a:avLst>
                <a:gd name="adj1" fmla="val 483551"/>
              </a:avLst>
            </a:prstGeom>
            <a:noFill/>
            <a:ln w="6350" cap="flat" cmpd="sng" algn="ctr">
              <a:solidFill>
                <a:srgbClr val="006BB7"/>
              </a:solidFill>
              <a:prstDash val="solid"/>
              <a:miter lim="800000"/>
              <a:tailEnd type="triangle"/>
            </a:ln>
            <a:effectLst/>
          </p:spPr>
        </p:cxnSp>
        <p:sp>
          <p:nvSpPr>
            <p:cNvPr id="51" name="TextBox 50">
              <a:extLst>
                <a:ext uri="{FF2B5EF4-FFF2-40B4-BE49-F238E27FC236}">
                  <a16:creationId xmlns:a16="http://schemas.microsoft.com/office/drawing/2014/main" id="{F6B36E75-E45B-4EF0-ADDC-FF2054543C41}"/>
                </a:ext>
              </a:extLst>
            </p:cNvPr>
            <p:cNvSpPr txBox="1"/>
            <p:nvPr/>
          </p:nvSpPr>
          <p:spPr>
            <a:xfrm>
              <a:off x="1881027" y="3642841"/>
              <a:ext cx="1117249" cy="577081"/>
            </a:xfrm>
            <a:prstGeom prst="rect">
              <a:avLst/>
            </a:prstGeom>
            <a:solidFill>
              <a:srgbClr val="FFFFFF"/>
            </a:solidFill>
            <a:ln>
              <a:solidFill>
                <a:srgbClr val="80808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dirty="0">
                  <a:ln>
                    <a:noFill/>
                  </a:ln>
                  <a:solidFill>
                    <a:srgbClr val="254E53"/>
                  </a:solidFill>
                  <a:effectLst/>
                  <a:uLnTx/>
                  <a:uFillTx/>
                </a:rPr>
                <a:t>Rescale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dirty="0">
                  <a:ln>
                    <a:noFill/>
                  </a:ln>
                  <a:solidFill>
                    <a:srgbClr val="254E53"/>
                  </a:solidFill>
                  <a:effectLst/>
                  <a:uLnTx/>
                  <a:uFillTx/>
                </a:rPr>
                <a:t>mixed-integers</a:t>
              </a:r>
            </a:p>
          </p:txBody>
        </p:sp>
        <p:cxnSp>
          <p:nvCxnSpPr>
            <p:cNvPr id="52" name="Connector: Elbow 51">
              <a:extLst>
                <a:ext uri="{FF2B5EF4-FFF2-40B4-BE49-F238E27FC236}">
                  <a16:creationId xmlns:a16="http://schemas.microsoft.com/office/drawing/2014/main" id="{95BE5A96-01B2-41AE-92F8-6D0F36372F31}"/>
                </a:ext>
              </a:extLst>
            </p:cNvPr>
            <p:cNvCxnSpPr>
              <a:cxnSpLocks/>
            </p:cNvCxnSpPr>
            <p:nvPr/>
          </p:nvCxnSpPr>
          <p:spPr>
            <a:xfrm rot="10800000">
              <a:off x="1594316" y="5560125"/>
              <a:ext cx="752328" cy="181055"/>
            </a:xfrm>
            <a:prstGeom prst="bentConnector2">
              <a:avLst/>
            </a:prstGeom>
            <a:noFill/>
            <a:ln w="6350" cap="flat" cmpd="sng" algn="ctr">
              <a:solidFill>
                <a:srgbClr val="006BB7"/>
              </a:solidFill>
              <a:prstDash val="solid"/>
              <a:miter lim="800000"/>
              <a:tailEnd type="triangle"/>
            </a:ln>
            <a:effectLst/>
          </p:spPr>
        </p:cxnSp>
        <p:grpSp>
          <p:nvGrpSpPr>
            <p:cNvPr id="53" name="Group 52">
              <a:extLst>
                <a:ext uri="{FF2B5EF4-FFF2-40B4-BE49-F238E27FC236}">
                  <a16:creationId xmlns:a16="http://schemas.microsoft.com/office/drawing/2014/main" id="{C49DB845-6D5B-401C-A261-85E00582EBC4}"/>
                </a:ext>
              </a:extLst>
            </p:cNvPr>
            <p:cNvGrpSpPr/>
            <p:nvPr/>
          </p:nvGrpSpPr>
          <p:grpSpPr>
            <a:xfrm>
              <a:off x="994960" y="4336712"/>
              <a:ext cx="1198712" cy="1223412"/>
              <a:chOff x="994960" y="4512196"/>
              <a:chExt cx="1198712" cy="1223412"/>
            </a:xfrm>
          </p:grpSpPr>
          <p:sp>
            <p:nvSpPr>
              <p:cNvPr id="83" name="TextBox 82">
                <a:extLst>
                  <a:ext uri="{FF2B5EF4-FFF2-40B4-BE49-F238E27FC236}">
                    <a16:creationId xmlns:a16="http://schemas.microsoft.com/office/drawing/2014/main" id="{6F4C9B71-FEE2-4107-BABD-D3F67D5DE730}"/>
                  </a:ext>
                </a:extLst>
              </p:cNvPr>
              <p:cNvSpPr txBox="1"/>
              <p:nvPr/>
            </p:nvSpPr>
            <p:spPr>
              <a:xfrm>
                <a:off x="994960" y="4512196"/>
                <a:ext cx="1198712" cy="1223412"/>
              </a:xfrm>
              <a:prstGeom prst="rect">
                <a:avLst/>
              </a:prstGeom>
              <a:solidFill>
                <a:srgbClr val="FFFFFF"/>
              </a:solidFill>
              <a:ln>
                <a:solidFill>
                  <a:srgbClr val="80808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dirty="0">
                    <a:ln>
                      <a:noFill/>
                    </a:ln>
                    <a:solidFill>
                      <a:srgbClr val="254E53"/>
                    </a:solidFill>
                    <a:effectLst/>
                    <a:uLnTx/>
                    <a:uFillTx/>
                  </a:rPr>
                  <a:t>GA Operators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dirty="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dirty="0">
                  <a:ln>
                    <a:noFill/>
                  </a:ln>
                  <a:solidFill>
                    <a:srgbClr val="254E5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dirty="0">
                  <a:ln>
                    <a:noFill/>
                  </a:ln>
                  <a:solidFill>
                    <a:srgbClr val="254E5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dirty="0">
                  <a:ln>
                    <a:noFill/>
                  </a:ln>
                  <a:solidFill>
                    <a:srgbClr val="254E5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dirty="0">
                  <a:ln>
                    <a:noFill/>
                  </a:ln>
                  <a:solidFill>
                    <a:srgbClr val="254E5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dirty="0">
                  <a:ln>
                    <a:noFill/>
                  </a:ln>
                  <a:solidFill>
                    <a:srgbClr val="254E53"/>
                  </a:solidFill>
                  <a:effectLst/>
                  <a:uLnTx/>
                  <a:uFillTx/>
                </a:endParaRPr>
              </a:p>
            </p:txBody>
          </p:sp>
          <p:sp>
            <p:nvSpPr>
              <p:cNvPr id="84" name="TextBox 83">
                <a:extLst>
                  <a:ext uri="{FF2B5EF4-FFF2-40B4-BE49-F238E27FC236}">
                    <a16:creationId xmlns:a16="http://schemas.microsoft.com/office/drawing/2014/main" id="{D8353F9E-54FE-43B0-8A99-0523248E411B}"/>
                  </a:ext>
                </a:extLst>
              </p:cNvPr>
              <p:cNvSpPr txBox="1"/>
              <p:nvPr/>
            </p:nvSpPr>
            <p:spPr>
              <a:xfrm>
                <a:off x="1141248" y="5088785"/>
                <a:ext cx="883792" cy="215444"/>
              </a:xfrm>
              <a:prstGeom prst="rect">
                <a:avLst/>
              </a:prstGeom>
              <a:solidFill>
                <a:srgbClr val="FFFFFF"/>
              </a:solidFill>
              <a:ln>
                <a:solidFill>
                  <a:srgbClr val="80808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254E53"/>
                    </a:solidFill>
                    <a:effectLst/>
                    <a:uLnTx/>
                    <a:uFillTx/>
                  </a:rPr>
                  <a:t>Crossover</a:t>
                </a:r>
              </a:p>
            </p:txBody>
          </p:sp>
          <p:sp>
            <p:nvSpPr>
              <p:cNvPr id="85" name="TextBox 84">
                <a:extLst>
                  <a:ext uri="{FF2B5EF4-FFF2-40B4-BE49-F238E27FC236}">
                    <a16:creationId xmlns:a16="http://schemas.microsoft.com/office/drawing/2014/main" id="{AC68B2DE-64CE-423B-802E-4AA44979CE76}"/>
                  </a:ext>
                </a:extLst>
              </p:cNvPr>
              <p:cNvSpPr txBox="1"/>
              <p:nvPr/>
            </p:nvSpPr>
            <p:spPr>
              <a:xfrm>
                <a:off x="1141248" y="4743947"/>
                <a:ext cx="883792" cy="215444"/>
              </a:xfrm>
              <a:prstGeom prst="rect">
                <a:avLst/>
              </a:prstGeom>
              <a:solidFill>
                <a:srgbClr val="FFFFFF"/>
              </a:solidFill>
              <a:ln>
                <a:solidFill>
                  <a:srgbClr val="80808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254E53"/>
                    </a:solidFill>
                    <a:effectLst/>
                    <a:uLnTx/>
                    <a:uFillTx/>
                  </a:rPr>
                  <a:t>Mutation</a:t>
                </a:r>
              </a:p>
            </p:txBody>
          </p:sp>
          <p:sp>
            <p:nvSpPr>
              <p:cNvPr id="86" name="TextBox 85">
                <a:extLst>
                  <a:ext uri="{FF2B5EF4-FFF2-40B4-BE49-F238E27FC236}">
                    <a16:creationId xmlns:a16="http://schemas.microsoft.com/office/drawing/2014/main" id="{9F73AC90-0046-4A01-B400-3C0F1F99FEA2}"/>
                  </a:ext>
                </a:extLst>
              </p:cNvPr>
              <p:cNvSpPr txBox="1"/>
              <p:nvPr/>
            </p:nvSpPr>
            <p:spPr>
              <a:xfrm>
                <a:off x="1141248" y="5443151"/>
                <a:ext cx="883792" cy="215444"/>
              </a:xfrm>
              <a:prstGeom prst="rect">
                <a:avLst/>
              </a:prstGeom>
              <a:solidFill>
                <a:srgbClr val="FFFFFF"/>
              </a:solidFill>
              <a:ln>
                <a:solidFill>
                  <a:srgbClr val="80808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254E53"/>
                    </a:solidFill>
                    <a:effectLst/>
                    <a:uLnTx/>
                    <a:uFillTx/>
                  </a:rPr>
                  <a:t>Selection</a:t>
                </a:r>
              </a:p>
            </p:txBody>
          </p:sp>
        </p:grpSp>
        <p:sp>
          <p:nvSpPr>
            <p:cNvPr id="54" name="TextBox 53">
              <a:extLst>
                <a:ext uri="{FF2B5EF4-FFF2-40B4-BE49-F238E27FC236}">
                  <a16:creationId xmlns:a16="http://schemas.microsoft.com/office/drawing/2014/main" id="{9701B247-6449-42E3-8EB6-62C7766B7C58}"/>
                </a:ext>
              </a:extLst>
            </p:cNvPr>
            <p:cNvSpPr txBox="1"/>
            <p:nvPr/>
          </p:nvSpPr>
          <p:spPr>
            <a:xfrm>
              <a:off x="2073141" y="5725740"/>
              <a:ext cx="343364" cy="18466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Cost</a:t>
              </a:r>
            </a:p>
          </p:txBody>
        </p:sp>
        <p:grpSp>
          <p:nvGrpSpPr>
            <p:cNvPr id="55" name="Group 54">
              <a:extLst>
                <a:ext uri="{FF2B5EF4-FFF2-40B4-BE49-F238E27FC236}">
                  <a16:creationId xmlns:a16="http://schemas.microsoft.com/office/drawing/2014/main" id="{3B2CC6E4-DA04-41DD-9519-B8398E5EFCEC}"/>
                </a:ext>
              </a:extLst>
            </p:cNvPr>
            <p:cNvGrpSpPr/>
            <p:nvPr/>
          </p:nvGrpSpPr>
          <p:grpSpPr>
            <a:xfrm>
              <a:off x="3278005" y="3457383"/>
              <a:ext cx="735371" cy="585840"/>
              <a:chOff x="3628850" y="3211979"/>
              <a:chExt cx="735371" cy="585840"/>
            </a:xfrm>
          </p:grpSpPr>
          <p:grpSp>
            <p:nvGrpSpPr>
              <p:cNvPr id="76" name="Group 75">
                <a:extLst>
                  <a:ext uri="{FF2B5EF4-FFF2-40B4-BE49-F238E27FC236}">
                    <a16:creationId xmlns:a16="http://schemas.microsoft.com/office/drawing/2014/main" id="{8EFBB2FF-C215-4BB0-9C8B-4160CD6C690B}"/>
                  </a:ext>
                </a:extLst>
              </p:cNvPr>
              <p:cNvGrpSpPr/>
              <p:nvPr/>
            </p:nvGrpSpPr>
            <p:grpSpPr>
              <a:xfrm>
                <a:off x="3740760" y="3211979"/>
                <a:ext cx="511550" cy="379390"/>
                <a:chOff x="615062" y="2955564"/>
                <a:chExt cx="2084857" cy="1021363"/>
              </a:xfrm>
            </p:grpSpPr>
            <p:pic>
              <p:nvPicPr>
                <p:cNvPr id="78" name="Picture 77">
                  <a:extLst>
                    <a:ext uri="{FF2B5EF4-FFF2-40B4-BE49-F238E27FC236}">
                      <a16:creationId xmlns:a16="http://schemas.microsoft.com/office/drawing/2014/main" id="{4960BE94-DDB0-47AB-BB92-73A7187992B3}"/>
                    </a:ext>
                  </a:extLst>
                </p:cNvPr>
                <p:cNvPicPr>
                  <a:picLocks noChangeAspect="1"/>
                </p:cNvPicPr>
                <p:nvPr/>
              </p:nvPicPr>
              <p:blipFill>
                <a:blip r:embed="rId4"/>
                <a:stretch>
                  <a:fillRect/>
                </a:stretch>
              </p:blipFill>
              <p:spPr>
                <a:xfrm>
                  <a:off x="1460845" y="2955564"/>
                  <a:ext cx="1239074" cy="1021363"/>
                </a:xfrm>
                <a:prstGeom prst="rect">
                  <a:avLst/>
                </a:prstGeom>
                <a:scene3d>
                  <a:camera prst="isometricOffAxis1Left"/>
                  <a:lightRig rig="threePt" dir="t"/>
                </a:scene3d>
              </p:spPr>
            </p:pic>
            <p:pic>
              <p:nvPicPr>
                <p:cNvPr id="79" name="Picture 78">
                  <a:extLst>
                    <a:ext uri="{FF2B5EF4-FFF2-40B4-BE49-F238E27FC236}">
                      <a16:creationId xmlns:a16="http://schemas.microsoft.com/office/drawing/2014/main" id="{BBE5EF51-2BAD-4BFD-815B-6B0E00340889}"/>
                    </a:ext>
                  </a:extLst>
                </p:cNvPr>
                <p:cNvPicPr>
                  <a:picLocks noChangeAspect="1"/>
                </p:cNvPicPr>
                <p:nvPr/>
              </p:nvPicPr>
              <p:blipFill>
                <a:blip r:embed="rId4"/>
                <a:stretch>
                  <a:fillRect/>
                </a:stretch>
              </p:blipFill>
              <p:spPr>
                <a:xfrm>
                  <a:off x="1253635" y="2955564"/>
                  <a:ext cx="1239074" cy="1021363"/>
                </a:xfrm>
                <a:prstGeom prst="rect">
                  <a:avLst/>
                </a:prstGeom>
                <a:scene3d>
                  <a:camera prst="isometricOffAxis1Left"/>
                  <a:lightRig rig="threePt" dir="t"/>
                </a:scene3d>
              </p:spPr>
            </p:pic>
            <p:pic>
              <p:nvPicPr>
                <p:cNvPr id="80" name="Picture 79">
                  <a:extLst>
                    <a:ext uri="{FF2B5EF4-FFF2-40B4-BE49-F238E27FC236}">
                      <a16:creationId xmlns:a16="http://schemas.microsoft.com/office/drawing/2014/main" id="{0AE06E50-CAFC-4A33-B2C3-92204EB4D034}"/>
                    </a:ext>
                  </a:extLst>
                </p:cNvPr>
                <p:cNvPicPr>
                  <a:picLocks noChangeAspect="1"/>
                </p:cNvPicPr>
                <p:nvPr/>
              </p:nvPicPr>
              <p:blipFill>
                <a:blip r:embed="rId4"/>
                <a:stretch>
                  <a:fillRect/>
                </a:stretch>
              </p:blipFill>
              <p:spPr>
                <a:xfrm>
                  <a:off x="1046425" y="2955564"/>
                  <a:ext cx="1239074" cy="1021363"/>
                </a:xfrm>
                <a:prstGeom prst="rect">
                  <a:avLst/>
                </a:prstGeom>
                <a:scene3d>
                  <a:camera prst="isometricOffAxis1Left"/>
                  <a:lightRig rig="threePt" dir="t"/>
                </a:scene3d>
              </p:spPr>
            </p:pic>
            <p:pic>
              <p:nvPicPr>
                <p:cNvPr id="81" name="Picture 80">
                  <a:extLst>
                    <a:ext uri="{FF2B5EF4-FFF2-40B4-BE49-F238E27FC236}">
                      <a16:creationId xmlns:a16="http://schemas.microsoft.com/office/drawing/2014/main" id="{EBC07898-636D-4396-AAE8-6197A46417FE}"/>
                    </a:ext>
                  </a:extLst>
                </p:cNvPr>
                <p:cNvPicPr>
                  <a:picLocks noChangeAspect="1"/>
                </p:cNvPicPr>
                <p:nvPr/>
              </p:nvPicPr>
              <p:blipFill>
                <a:blip r:embed="rId4"/>
                <a:stretch>
                  <a:fillRect/>
                </a:stretch>
              </p:blipFill>
              <p:spPr>
                <a:xfrm>
                  <a:off x="822272" y="2955564"/>
                  <a:ext cx="1239074" cy="1021363"/>
                </a:xfrm>
                <a:prstGeom prst="rect">
                  <a:avLst/>
                </a:prstGeom>
                <a:scene3d>
                  <a:camera prst="isometricOffAxis1Left"/>
                  <a:lightRig rig="threePt" dir="t"/>
                </a:scene3d>
              </p:spPr>
            </p:pic>
            <p:pic>
              <p:nvPicPr>
                <p:cNvPr id="82" name="Picture 81">
                  <a:extLst>
                    <a:ext uri="{FF2B5EF4-FFF2-40B4-BE49-F238E27FC236}">
                      <a16:creationId xmlns:a16="http://schemas.microsoft.com/office/drawing/2014/main" id="{3BA4EE1B-E0D0-4643-AC1B-515001ABDBDD}"/>
                    </a:ext>
                  </a:extLst>
                </p:cNvPr>
                <p:cNvPicPr>
                  <a:picLocks noChangeAspect="1"/>
                </p:cNvPicPr>
                <p:nvPr/>
              </p:nvPicPr>
              <p:blipFill>
                <a:blip r:embed="rId4"/>
                <a:stretch>
                  <a:fillRect/>
                </a:stretch>
              </p:blipFill>
              <p:spPr>
                <a:xfrm>
                  <a:off x="615062" y="2955564"/>
                  <a:ext cx="1239074" cy="1021363"/>
                </a:xfrm>
                <a:prstGeom prst="rect">
                  <a:avLst/>
                </a:prstGeom>
                <a:scene3d>
                  <a:camera prst="isometricOffAxis1Left"/>
                  <a:lightRig rig="threePt" dir="t"/>
                </a:scene3d>
              </p:spPr>
            </p:pic>
          </p:grpSp>
          <p:sp>
            <p:nvSpPr>
              <p:cNvPr id="77" name="TextBox 76">
                <a:extLst>
                  <a:ext uri="{FF2B5EF4-FFF2-40B4-BE49-F238E27FC236}">
                    <a16:creationId xmlns:a16="http://schemas.microsoft.com/office/drawing/2014/main" id="{A15FA495-A6BB-43EF-96F8-3388950E173C}"/>
                  </a:ext>
                </a:extLst>
              </p:cNvPr>
              <p:cNvSpPr txBox="1"/>
              <p:nvPr/>
            </p:nvSpPr>
            <p:spPr>
              <a:xfrm>
                <a:off x="3628850" y="3613153"/>
                <a:ext cx="735371" cy="18466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K-gain maps</a:t>
                </a:r>
              </a:p>
            </p:txBody>
          </p:sp>
        </p:grpSp>
        <p:cxnSp>
          <p:nvCxnSpPr>
            <p:cNvPr id="56" name="Connector: Elbow 55">
              <a:extLst>
                <a:ext uri="{FF2B5EF4-FFF2-40B4-BE49-F238E27FC236}">
                  <a16:creationId xmlns:a16="http://schemas.microsoft.com/office/drawing/2014/main" id="{1D8CAC65-3D12-4F81-83D1-9F5FF4C45AA4}"/>
                </a:ext>
              </a:extLst>
            </p:cNvPr>
            <p:cNvCxnSpPr>
              <a:cxnSpLocks/>
              <a:endCxn id="51" idx="1"/>
            </p:cNvCxnSpPr>
            <p:nvPr/>
          </p:nvCxnSpPr>
          <p:spPr>
            <a:xfrm rot="5400000" flipH="1" flipV="1">
              <a:off x="1576915" y="4032603"/>
              <a:ext cx="405332" cy="202891"/>
            </a:xfrm>
            <a:prstGeom prst="bentConnector2">
              <a:avLst/>
            </a:prstGeom>
            <a:noFill/>
            <a:ln w="6350" cap="flat" cmpd="sng" algn="ctr">
              <a:solidFill>
                <a:srgbClr val="006BB7"/>
              </a:solidFill>
              <a:prstDash val="solid"/>
              <a:miter lim="800000"/>
              <a:tailEnd type="triangle"/>
            </a:ln>
            <a:effectLst/>
          </p:spPr>
        </p:cxnSp>
        <p:cxnSp>
          <p:nvCxnSpPr>
            <p:cNvPr id="57" name="Connector: Elbow 56">
              <a:extLst>
                <a:ext uri="{FF2B5EF4-FFF2-40B4-BE49-F238E27FC236}">
                  <a16:creationId xmlns:a16="http://schemas.microsoft.com/office/drawing/2014/main" id="{E2AA97D8-824C-44C6-8C24-47BBCB61A298}"/>
                </a:ext>
              </a:extLst>
            </p:cNvPr>
            <p:cNvCxnSpPr>
              <a:cxnSpLocks/>
              <a:stCxn id="51" idx="3"/>
            </p:cNvCxnSpPr>
            <p:nvPr/>
          </p:nvCxnSpPr>
          <p:spPr>
            <a:xfrm flipV="1">
              <a:off x="2998276" y="2884967"/>
              <a:ext cx="261729" cy="1046415"/>
            </a:xfrm>
            <a:prstGeom prst="bentConnector2">
              <a:avLst/>
            </a:prstGeom>
            <a:noFill/>
            <a:ln w="6350" cap="flat" cmpd="sng" algn="ctr">
              <a:solidFill>
                <a:srgbClr val="006BB7"/>
              </a:solidFill>
              <a:prstDash val="solid"/>
              <a:miter lim="800000"/>
              <a:tailEnd type="triangle"/>
            </a:ln>
            <a:effectLst/>
          </p:spPr>
        </p:cxnSp>
        <p:sp>
          <p:nvSpPr>
            <p:cNvPr id="58" name="TextBox 57">
              <a:extLst>
                <a:ext uri="{FF2B5EF4-FFF2-40B4-BE49-F238E27FC236}">
                  <a16:creationId xmlns:a16="http://schemas.microsoft.com/office/drawing/2014/main" id="{56C4D681-F0CD-4163-9371-F49B62452C82}"/>
                </a:ext>
              </a:extLst>
            </p:cNvPr>
            <p:cNvSpPr txBox="1"/>
            <p:nvPr/>
          </p:nvSpPr>
          <p:spPr>
            <a:xfrm>
              <a:off x="737039" y="3538528"/>
              <a:ext cx="1326059" cy="25391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a:ln>
                    <a:noFill/>
                  </a:ln>
                  <a:solidFill>
                    <a:srgbClr val="254E53">
                      <a:lumMod val="50000"/>
                    </a:srgbClr>
                  </a:solidFill>
                  <a:effectLst/>
                  <a:uLnTx/>
                  <a:uFillTx/>
                </a:rPr>
                <a:t>Gains (integers)</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DFF13C7-7EFE-4290-8772-C2D09A2DCD8F}"/>
                    </a:ext>
                  </a:extLst>
                </p:cNvPr>
                <p:cNvSpPr txBox="1"/>
                <p:nvPr/>
              </p:nvSpPr>
              <p:spPr>
                <a:xfrm>
                  <a:off x="838513" y="3773493"/>
                  <a:ext cx="824906" cy="368178"/>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900" b="0" i="1" u="none" strike="noStrike" kern="0" cap="none" spc="0" normalizeH="0" baseline="0" noProof="0" smtClean="0">
                            <a:ln>
                              <a:noFill/>
                            </a:ln>
                            <a:solidFill>
                              <a:srgbClr val="254E53"/>
                            </a:solidFill>
                            <a:effectLst/>
                            <a:uLnTx/>
                            <a:uFillTx/>
                            <a:latin typeface="Cambria Math" panose="02040503050406030204" pitchFamily="18" charset="0"/>
                          </a:rPr>
                          <m:t>𝐾</m:t>
                        </m:r>
                        <m:r>
                          <a:rPr kumimoji="0" lang="en-GB" sz="900" b="0" i="1" u="none" strike="noStrike" kern="0" cap="none" spc="0" normalizeH="0" baseline="0" noProof="0" smtClean="0">
                            <a:ln>
                              <a:noFill/>
                            </a:ln>
                            <a:solidFill>
                              <a:srgbClr val="254E53"/>
                            </a:solidFill>
                            <a:effectLst/>
                            <a:uLnTx/>
                            <a:uFillTx/>
                            <a:latin typeface="Cambria Math" panose="02040503050406030204" pitchFamily="18" charset="0"/>
                          </a:rPr>
                          <m:t>=</m:t>
                        </m:r>
                        <m:d>
                          <m:dPr>
                            <m:begChr m:val="["/>
                            <m:endChr m:val="]"/>
                            <m:ctrlPr>
                              <a:rPr kumimoji="0" lang="en-GB" sz="900" b="0" i="1" u="none" strike="noStrike" kern="0" cap="none" spc="0" normalizeH="0" baseline="0" noProof="0" smtClean="0">
                                <a:ln>
                                  <a:noFill/>
                                </a:ln>
                                <a:solidFill>
                                  <a:srgbClr val="254E53"/>
                                </a:solidFill>
                                <a:effectLst/>
                                <a:uLnTx/>
                                <a:uFillTx/>
                                <a:latin typeface="Cambria Math" panose="02040503050406030204" pitchFamily="18" charset="0"/>
                              </a:rPr>
                            </m:ctrlPr>
                          </m:dPr>
                          <m:e>
                            <m:m>
                              <m:mPr>
                                <m:mcs>
                                  <m:mc>
                                    <m:mcPr>
                                      <m:count m:val="3"/>
                                      <m:mcJc m:val="center"/>
                                    </m:mcPr>
                                  </m:mc>
                                </m:mcs>
                                <m:ctrlPr>
                                  <a:rPr kumimoji="0" lang="en-GB" sz="900" b="0" i="1" u="none" strike="noStrike" kern="0" cap="none" spc="0" normalizeH="0" baseline="0" noProof="0" smtClean="0">
                                    <a:ln>
                                      <a:noFill/>
                                    </a:ln>
                                    <a:solidFill>
                                      <a:srgbClr val="254E53"/>
                                    </a:solidFill>
                                    <a:effectLst/>
                                    <a:uLnTx/>
                                    <a:uFillTx/>
                                    <a:latin typeface="Cambria Math" panose="02040503050406030204" pitchFamily="18" charset="0"/>
                                  </a:rPr>
                                </m:ctrlPr>
                              </m:mPr>
                              <m:mr>
                                <m:e>
                                  <m:r>
                                    <m:rPr>
                                      <m:brk m:alnAt="7"/>
                                    </m:rPr>
                                    <a:rPr kumimoji="0" lang="en-GB" sz="900" b="0" i="1" u="none" strike="noStrike" kern="0" cap="none" spc="0" normalizeH="0" baseline="0" noProof="0" smtClean="0">
                                      <a:ln>
                                        <a:noFill/>
                                      </a:ln>
                                      <a:solidFill>
                                        <a:srgbClr val="254E53"/>
                                      </a:solidFill>
                                      <a:effectLst/>
                                      <a:uLnTx/>
                                      <a:uFillTx/>
                                      <a:latin typeface="Cambria Math" panose="02040503050406030204" pitchFamily="18" charset="0"/>
                                    </a:rPr>
                                    <m:t>2</m:t>
                                  </m:r>
                                </m:e>
                                <m:e>
                                  <m:r>
                                    <a:rPr kumimoji="0" lang="en-GB" sz="900" b="0" i="1" u="none" strike="noStrike" kern="0" cap="none" spc="0" normalizeH="0" baseline="0" noProof="0" smtClean="0">
                                      <a:ln>
                                        <a:noFill/>
                                      </a:ln>
                                      <a:solidFill>
                                        <a:srgbClr val="254E53"/>
                                      </a:solidFill>
                                      <a:effectLst/>
                                      <a:uLnTx/>
                                      <a:uFillTx/>
                                      <a:latin typeface="Cambria Math" panose="02040503050406030204" pitchFamily="18" charset="0"/>
                                    </a:rPr>
                                    <m:t>5</m:t>
                                  </m:r>
                                </m:e>
                                <m:e>
                                  <m:r>
                                    <a:rPr kumimoji="0" lang="en-GB" sz="900" b="0" i="1" u="none" strike="noStrike" kern="0" cap="none" spc="0" normalizeH="0" baseline="0" noProof="0" smtClean="0">
                                      <a:ln>
                                        <a:noFill/>
                                      </a:ln>
                                      <a:solidFill>
                                        <a:srgbClr val="254E53"/>
                                      </a:solidFill>
                                      <a:effectLst/>
                                      <a:uLnTx/>
                                      <a:uFillTx/>
                                      <a:latin typeface="Cambria Math" panose="02040503050406030204" pitchFamily="18" charset="0"/>
                                      <a:ea typeface="Cambria Math" panose="02040503050406030204" pitchFamily="18" charset="0"/>
                                    </a:rPr>
                                    <m:t>⋯</m:t>
                                  </m:r>
                                </m:e>
                              </m:mr>
                              <m:mr>
                                <m:e>
                                  <m:r>
                                    <a:rPr kumimoji="0" lang="en-GB" sz="900" b="0" i="1" u="none" strike="noStrike" kern="0" cap="none" spc="0" normalizeH="0" baseline="0" noProof="0" smtClean="0">
                                      <a:ln>
                                        <a:noFill/>
                                      </a:ln>
                                      <a:solidFill>
                                        <a:srgbClr val="254E53"/>
                                      </a:solidFill>
                                      <a:effectLst/>
                                      <a:uLnTx/>
                                      <a:uFillTx/>
                                      <a:latin typeface="Cambria Math" panose="02040503050406030204" pitchFamily="18" charset="0"/>
                                    </a:rPr>
                                    <m:t>⋮</m:t>
                                  </m:r>
                                </m:e>
                                <m:e>
                                  <m:r>
                                    <a:rPr kumimoji="0" lang="en-GB" sz="900" b="0" i="1" u="none" strike="noStrike" kern="0" cap="none" spc="0" normalizeH="0" baseline="0" noProof="0" smtClean="0">
                                      <a:ln>
                                        <a:noFill/>
                                      </a:ln>
                                      <a:solidFill>
                                        <a:srgbClr val="254E53"/>
                                      </a:solidFill>
                                      <a:effectLst/>
                                      <a:uLnTx/>
                                      <a:uFillTx/>
                                      <a:latin typeface="Cambria Math" panose="02040503050406030204" pitchFamily="18" charset="0"/>
                                    </a:rPr>
                                    <m:t>⋱</m:t>
                                  </m:r>
                                </m:e>
                                <m:e>
                                  <m:r>
                                    <a:rPr kumimoji="0" lang="en-GB" sz="900" b="0" i="1" u="none" strike="noStrike" kern="0" cap="none" spc="0" normalizeH="0" baseline="0" noProof="0" smtClean="0">
                                      <a:ln>
                                        <a:noFill/>
                                      </a:ln>
                                      <a:solidFill>
                                        <a:srgbClr val="254E53"/>
                                      </a:solidFill>
                                      <a:effectLst/>
                                      <a:uLnTx/>
                                      <a:uFillTx/>
                                      <a:latin typeface="Cambria Math" panose="02040503050406030204" pitchFamily="18" charset="0"/>
                                      <a:ea typeface="Cambria Math" panose="02040503050406030204" pitchFamily="18" charset="0"/>
                                    </a:rPr>
                                    <m:t>⋯</m:t>
                                  </m:r>
                                </m:e>
                              </m:mr>
                              <m:mr>
                                <m:e>
                                  <m:r>
                                    <a:rPr kumimoji="0" lang="en-GB" sz="900" b="0" i="1" u="none" strike="noStrike" kern="0" cap="none" spc="0" normalizeH="0" baseline="0" noProof="0" smtClean="0">
                                      <a:ln>
                                        <a:noFill/>
                                      </a:ln>
                                      <a:solidFill>
                                        <a:srgbClr val="254E53"/>
                                      </a:solidFill>
                                      <a:effectLst/>
                                      <a:uLnTx/>
                                      <a:uFillTx/>
                                      <a:latin typeface="Cambria Math" panose="02040503050406030204" pitchFamily="18" charset="0"/>
                                    </a:rPr>
                                    <m:t>4</m:t>
                                  </m:r>
                                </m:e>
                                <m:e>
                                  <m:r>
                                    <a:rPr kumimoji="0" lang="en-GB" sz="900" b="0" i="1" u="none" strike="noStrike" kern="0" cap="none" spc="0" normalizeH="0" baseline="0" noProof="0" smtClean="0">
                                      <a:ln>
                                        <a:noFill/>
                                      </a:ln>
                                      <a:solidFill>
                                        <a:srgbClr val="254E53"/>
                                      </a:solidFill>
                                      <a:effectLst/>
                                      <a:uLnTx/>
                                      <a:uFillTx/>
                                      <a:latin typeface="Cambria Math" panose="02040503050406030204" pitchFamily="18" charset="0"/>
                                    </a:rPr>
                                    <m:t>1</m:t>
                                  </m:r>
                                </m:e>
                                <m:e>
                                  <m:r>
                                    <a:rPr kumimoji="0" lang="en-GB" sz="900" b="0" i="1" u="none" strike="noStrike" kern="0" cap="none" spc="0" normalizeH="0" baseline="0" noProof="0" smtClean="0">
                                      <a:ln>
                                        <a:noFill/>
                                      </a:ln>
                                      <a:solidFill>
                                        <a:srgbClr val="254E53"/>
                                      </a:solidFill>
                                      <a:effectLst/>
                                      <a:uLnTx/>
                                      <a:uFillTx/>
                                      <a:latin typeface="Cambria Math" panose="02040503050406030204" pitchFamily="18" charset="0"/>
                                      <a:ea typeface="Cambria Math" panose="02040503050406030204" pitchFamily="18" charset="0"/>
                                    </a:rPr>
                                    <m:t>⋯</m:t>
                                  </m:r>
                                </m:e>
                              </m:mr>
                            </m:m>
                          </m:e>
                        </m:d>
                      </m:oMath>
                    </m:oMathPara>
                  </a14:m>
                  <a:endParaRPr kumimoji="0" lang="en-GB" sz="900" b="0" i="0" u="none" strike="noStrike" kern="0" cap="none" spc="0" normalizeH="0" baseline="0" noProof="0">
                    <a:ln>
                      <a:noFill/>
                    </a:ln>
                    <a:solidFill>
                      <a:srgbClr val="254E53"/>
                    </a:solidFill>
                    <a:effectLst/>
                    <a:uLnTx/>
                    <a:uFillTx/>
                  </a:endParaRPr>
                </a:p>
              </p:txBody>
            </p:sp>
          </mc:Choice>
          <mc:Fallback xmlns="">
            <p:sp>
              <p:nvSpPr>
                <p:cNvPr id="262" name="TextBox 261">
                  <a:extLst>
                    <a:ext uri="{FF2B5EF4-FFF2-40B4-BE49-F238E27FC236}">
                      <a16:creationId xmlns:a16="http://schemas.microsoft.com/office/drawing/2014/main" id="{C471E39E-42EC-4C6C-A830-B63442603BA6}"/>
                    </a:ext>
                  </a:extLst>
                </p:cNvPr>
                <p:cNvSpPr txBox="1">
                  <a:spLocks noRot="1" noChangeAspect="1" noMove="1" noResize="1" noEditPoints="1" noAdjustHandles="1" noChangeArrowheads="1" noChangeShapeType="1" noTextEdit="1"/>
                </p:cNvSpPr>
                <p:nvPr/>
              </p:nvSpPr>
              <p:spPr>
                <a:xfrm>
                  <a:off x="838513" y="3773493"/>
                  <a:ext cx="824906" cy="368178"/>
                </a:xfrm>
                <a:prstGeom prst="rect">
                  <a:avLst/>
                </a:prstGeom>
                <a:blipFill>
                  <a:blip r:embed="rId7"/>
                  <a:stretch>
                    <a:fillRect l="-2963" t="-3333" b="-11667"/>
                  </a:stretch>
                </a:blipFill>
              </p:spPr>
              <p:txBody>
                <a:bodyPr/>
                <a:lstStyle/>
                <a:p>
                  <a:r>
                    <a:rPr lang="en-US">
                      <a:noFill/>
                    </a:rPr>
                    <a:t> </a:t>
                  </a:r>
                </a:p>
              </p:txBody>
            </p:sp>
          </mc:Fallback>
        </mc:AlternateContent>
        <p:grpSp>
          <p:nvGrpSpPr>
            <p:cNvPr id="60" name="Group 59">
              <a:extLst>
                <a:ext uri="{FF2B5EF4-FFF2-40B4-BE49-F238E27FC236}">
                  <a16:creationId xmlns:a16="http://schemas.microsoft.com/office/drawing/2014/main" id="{665239DF-8CF2-45D5-BDA5-5D78C928C24D}"/>
                </a:ext>
              </a:extLst>
            </p:cNvPr>
            <p:cNvGrpSpPr/>
            <p:nvPr/>
          </p:nvGrpSpPr>
          <p:grpSpPr>
            <a:xfrm>
              <a:off x="2244824" y="2068268"/>
              <a:ext cx="1539583" cy="297920"/>
              <a:chOff x="2244824" y="2243752"/>
              <a:chExt cx="1539583" cy="297920"/>
            </a:xfrm>
          </p:grpSpPr>
          <p:grpSp>
            <p:nvGrpSpPr>
              <p:cNvPr id="69" name="Group 68">
                <a:extLst>
                  <a:ext uri="{FF2B5EF4-FFF2-40B4-BE49-F238E27FC236}">
                    <a16:creationId xmlns:a16="http://schemas.microsoft.com/office/drawing/2014/main" id="{32602350-26A8-499C-BA08-2EA16EE317E2}"/>
                  </a:ext>
                </a:extLst>
              </p:cNvPr>
              <p:cNvGrpSpPr/>
              <p:nvPr/>
            </p:nvGrpSpPr>
            <p:grpSpPr>
              <a:xfrm>
                <a:off x="2244824" y="2243752"/>
                <a:ext cx="1519300" cy="297920"/>
                <a:chOff x="1297053" y="3307606"/>
                <a:chExt cx="1519300" cy="297920"/>
              </a:xfrm>
            </p:grpSpPr>
            <p:sp>
              <p:nvSpPr>
                <p:cNvPr id="74" name="Rectangle 73">
                  <a:extLst>
                    <a:ext uri="{FF2B5EF4-FFF2-40B4-BE49-F238E27FC236}">
                      <a16:creationId xmlns:a16="http://schemas.microsoft.com/office/drawing/2014/main" id="{85AF80A0-E5ED-40DA-81B8-ABAEDDEC4EFE}"/>
                    </a:ext>
                  </a:extLst>
                </p:cNvPr>
                <p:cNvSpPr/>
                <p:nvPr/>
              </p:nvSpPr>
              <p:spPr>
                <a:xfrm>
                  <a:off x="1297053" y="3307606"/>
                  <a:ext cx="1519300" cy="297920"/>
                </a:xfrm>
                <a:prstGeom prst="rect">
                  <a:avLst/>
                </a:prstGeom>
                <a:solidFill>
                  <a:srgbClr val="FFFFFF"/>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75" name="TextBox 74">
                  <a:extLst>
                    <a:ext uri="{FF2B5EF4-FFF2-40B4-BE49-F238E27FC236}">
                      <a16:creationId xmlns:a16="http://schemas.microsoft.com/office/drawing/2014/main" id="{DE63B895-2C54-4500-BFB0-F0D36D1DD1E1}"/>
                    </a:ext>
                  </a:extLst>
                </p:cNvPr>
                <p:cNvSpPr txBox="1"/>
                <p:nvPr/>
              </p:nvSpPr>
              <p:spPr>
                <a:xfrm>
                  <a:off x="1537591" y="3316725"/>
                  <a:ext cx="1038225" cy="253916"/>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a:ln>
                        <a:noFill/>
                      </a:ln>
                      <a:solidFill>
                        <a:srgbClr val="254E53"/>
                      </a:solidFill>
                      <a:effectLst/>
                      <a:uLnTx/>
                      <a:uFillTx/>
                    </a:rPr>
                    <a:t>Plant Model</a:t>
                  </a:r>
                </a:p>
              </p:txBody>
            </p:sp>
          </p:grpSp>
          <p:grpSp>
            <p:nvGrpSpPr>
              <p:cNvPr id="70" name="Group 69">
                <a:extLst>
                  <a:ext uri="{FF2B5EF4-FFF2-40B4-BE49-F238E27FC236}">
                    <a16:creationId xmlns:a16="http://schemas.microsoft.com/office/drawing/2014/main" id="{1098F507-67A3-4D02-AB27-19E0A17C7040}"/>
                  </a:ext>
                </a:extLst>
              </p:cNvPr>
              <p:cNvGrpSpPr/>
              <p:nvPr/>
            </p:nvGrpSpPr>
            <p:grpSpPr>
              <a:xfrm>
                <a:off x="3748407" y="2279515"/>
                <a:ext cx="36000" cy="209011"/>
                <a:chOff x="3748407" y="2279515"/>
                <a:chExt cx="36000" cy="209011"/>
              </a:xfrm>
            </p:grpSpPr>
            <p:sp>
              <p:nvSpPr>
                <p:cNvPr id="71" name="Rectangle 70">
                  <a:extLst>
                    <a:ext uri="{FF2B5EF4-FFF2-40B4-BE49-F238E27FC236}">
                      <a16:creationId xmlns:a16="http://schemas.microsoft.com/office/drawing/2014/main" id="{8B82FB14-6BE7-4F7A-8DA5-99BA42C6C3B0}"/>
                    </a:ext>
                  </a:extLst>
                </p:cNvPr>
                <p:cNvSpPr/>
                <p:nvPr/>
              </p:nvSpPr>
              <p:spPr>
                <a:xfrm>
                  <a:off x="3748407" y="2279515"/>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72" name="Rectangle 71">
                  <a:extLst>
                    <a:ext uri="{FF2B5EF4-FFF2-40B4-BE49-F238E27FC236}">
                      <a16:creationId xmlns:a16="http://schemas.microsoft.com/office/drawing/2014/main" id="{9CA4EB7C-87E2-461E-A497-8013C89BFA97}"/>
                    </a:ext>
                  </a:extLst>
                </p:cNvPr>
                <p:cNvSpPr/>
                <p:nvPr/>
              </p:nvSpPr>
              <p:spPr>
                <a:xfrm>
                  <a:off x="3748407" y="2452526"/>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73" name="Rectangle 72">
                  <a:extLst>
                    <a:ext uri="{FF2B5EF4-FFF2-40B4-BE49-F238E27FC236}">
                      <a16:creationId xmlns:a16="http://schemas.microsoft.com/office/drawing/2014/main" id="{8B808B21-357E-40AF-8BF6-521D5FF856D3}"/>
                    </a:ext>
                  </a:extLst>
                </p:cNvPr>
                <p:cNvSpPr/>
                <p:nvPr/>
              </p:nvSpPr>
              <p:spPr>
                <a:xfrm>
                  <a:off x="3748407" y="2366020"/>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grpSp>
        </p:grpSp>
        <p:grpSp>
          <p:nvGrpSpPr>
            <p:cNvPr id="61" name="Group 60">
              <a:extLst>
                <a:ext uri="{FF2B5EF4-FFF2-40B4-BE49-F238E27FC236}">
                  <a16:creationId xmlns:a16="http://schemas.microsoft.com/office/drawing/2014/main" id="{8FE3BC29-0C39-4322-AF30-AE4AA17CA98D}"/>
                </a:ext>
              </a:extLst>
            </p:cNvPr>
            <p:cNvGrpSpPr/>
            <p:nvPr/>
          </p:nvGrpSpPr>
          <p:grpSpPr>
            <a:xfrm>
              <a:off x="3808008" y="5444492"/>
              <a:ext cx="36000" cy="279507"/>
              <a:chOff x="3808008" y="5619976"/>
              <a:chExt cx="36000" cy="279507"/>
            </a:xfrm>
          </p:grpSpPr>
          <p:sp>
            <p:nvSpPr>
              <p:cNvPr id="67" name="Rectangle 66">
                <a:extLst>
                  <a:ext uri="{FF2B5EF4-FFF2-40B4-BE49-F238E27FC236}">
                    <a16:creationId xmlns:a16="http://schemas.microsoft.com/office/drawing/2014/main" id="{2027A2CA-E12B-4AF8-9F05-2C7B5BA3CAD7}"/>
                  </a:ext>
                </a:extLst>
              </p:cNvPr>
              <p:cNvSpPr/>
              <p:nvPr/>
            </p:nvSpPr>
            <p:spPr>
              <a:xfrm>
                <a:off x="3808008" y="5619976"/>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68" name="Rectangle 67">
                <a:extLst>
                  <a:ext uri="{FF2B5EF4-FFF2-40B4-BE49-F238E27FC236}">
                    <a16:creationId xmlns:a16="http://schemas.microsoft.com/office/drawing/2014/main" id="{CC83BE42-F359-4D12-B50D-F88931F93081}"/>
                  </a:ext>
                </a:extLst>
              </p:cNvPr>
              <p:cNvSpPr/>
              <p:nvPr/>
            </p:nvSpPr>
            <p:spPr>
              <a:xfrm>
                <a:off x="3808008" y="5863483"/>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grpSp>
        <p:cxnSp>
          <p:nvCxnSpPr>
            <p:cNvPr id="62" name="Connector: Elbow 61">
              <a:extLst>
                <a:ext uri="{FF2B5EF4-FFF2-40B4-BE49-F238E27FC236}">
                  <a16:creationId xmlns:a16="http://schemas.microsoft.com/office/drawing/2014/main" id="{0ED0A960-ACC6-4230-B3B1-A4AB4D34AAE3}"/>
                </a:ext>
              </a:extLst>
            </p:cNvPr>
            <p:cNvCxnSpPr>
              <a:cxnSpLocks/>
            </p:cNvCxnSpPr>
            <p:nvPr/>
          </p:nvCxnSpPr>
          <p:spPr>
            <a:xfrm>
              <a:off x="3784407" y="2122031"/>
              <a:ext cx="59601" cy="3583968"/>
            </a:xfrm>
            <a:prstGeom prst="bentConnector3">
              <a:avLst>
                <a:gd name="adj1" fmla="val 587428"/>
              </a:avLst>
            </a:prstGeom>
            <a:noFill/>
            <a:ln w="6350" cap="flat" cmpd="sng" algn="ctr">
              <a:solidFill>
                <a:srgbClr val="006BB7"/>
              </a:solidFill>
              <a:prstDash val="solid"/>
              <a:miter lim="800000"/>
              <a:tailEnd type="triangle"/>
            </a:ln>
            <a:effectLst/>
          </p:spPr>
        </p:cxnSp>
        <p:sp>
          <p:nvSpPr>
            <p:cNvPr id="63" name="Rectangle 62">
              <a:extLst>
                <a:ext uri="{FF2B5EF4-FFF2-40B4-BE49-F238E27FC236}">
                  <a16:creationId xmlns:a16="http://schemas.microsoft.com/office/drawing/2014/main" id="{681449F6-C572-47B2-8AA8-6C075C1DC952}"/>
                </a:ext>
              </a:extLst>
            </p:cNvPr>
            <p:cNvSpPr/>
            <p:nvPr/>
          </p:nvSpPr>
          <p:spPr>
            <a:xfrm>
              <a:off x="4101490" y="2103872"/>
              <a:ext cx="785793" cy="18466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FFFFFF"/>
                  </a:solidFill>
                  <a:effectLst/>
                  <a:uLnTx/>
                  <a:uFillTx/>
                </a:rPr>
                <a:t>Target responses</a:t>
              </a:r>
            </a:p>
          </p:txBody>
        </p: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AD0EC25E-A0B6-4E4E-9754-F675EC1BC5B9}"/>
                    </a:ext>
                  </a:extLst>
                </p:cNvPr>
                <p:cNvSpPr/>
                <p:nvPr/>
              </p:nvSpPr>
              <p:spPr>
                <a:xfrm>
                  <a:off x="2354076" y="5486570"/>
                  <a:ext cx="1480855" cy="31553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 </a:t>
                  </a:r>
                  <a:r>
                    <a:rPr kumimoji="0" lang="en-GB" sz="600" b="0" i="0" u="none" strike="noStrike" kern="0" cap="none" spc="0" normalizeH="0" baseline="0" noProof="0" err="1">
                      <a:ln>
                        <a:noFill/>
                      </a:ln>
                      <a:solidFill>
                        <a:srgbClr val="254E53"/>
                      </a:solidFill>
                      <a:effectLst/>
                      <a:uLnTx/>
                      <a:uFillTx/>
                    </a:rPr>
                    <a:t>bias.MSE</a:t>
                  </a:r>
                  <a:r>
                    <a:rPr kumimoji="0" lang="en-GB" sz="600" b="0" i="0" u="none" strike="noStrike" kern="0" cap="none" spc="0" normalizeH="0" baseline="0" noProof="0">
                      <a:ln>
                        <a:noFill/>
                      </a:ln>
                      <a:solidFill>
                        <a:srgbClr val="254E53"/>
                      </a:solidFill>
                      <a:effectLst/>
                      <a:uLnTx/>
                      <a:uFillTx/>
                    </a:rPr>
                    <a:t> </a:t>
                  </a:r>
                  <a14:m>
                    <m:oMath xmlns:m="http://schemas.openxmlformats.org/officeDocument/2006/math">
                      <m:f>
                        <m:fPr>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fPr>
                        <m:num>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1</m:t>
                          </m:r>
                        </m:num>
                        <m:den>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𝑛</m:t>
                          </m:r>
                        </m:den>
                      </m:f>
                      <m:nary>
                        <m:naryPr>
                          <m:chr m:val="∑"/>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naryPr>
                        <m:sub>
                          <m:r>
                            <m:rPr>
                              <m:brk m:alnAt="23"/>
                            </m:r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𝑖</m:t>
                          </m:r>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=1</m:t>
                          </m:r>
                        </m:sub>
                        <m:sup>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𝑛</m:t>
                          </m:r>
                        </m:sup>
                        <m:e>
                          <m:d>
                            <m:dPr>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dPr>
                            <m:e>
                              <m:sSub>
                                <m:sSubPr>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sSubPr>
                                <m:e>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𝑦</m:t>
                                  </m:r>
                                </m:e>
                                <m:sub>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𝑟𝑒𝑠𝑝𝑜𝑛𝑠𝑒</m:t>
                                  </m:r>
                                </m:sub>
                              </m:sSub>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m:t>
                              </m:r>
                              <m:sSub>
                                <m:sSubPr>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sSubPr>
                                <m:e>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𝑦</m:t>
                                  </m:r>
                                </m:e>
                                <m:sub>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𝑡𝑎𝑟𝑔𝑒𝑡</m:t>
                                  </m:r>
                                </m:sub>
                              </m:sSub>
                            </m:e>
                          </m:d>
                        </m:e>
                      </m:nary>
                    </m:oMath>
                  </a14:m>
                  <a:endParaRPr kumimoji="0" lang="en-GB" sz="600" b="0" i="0" u="none" strike="noStrike" kern="0" cap="none" spc="0" normalizeH="0" baseline="0" noProof="0">
                    <a:ln>
                      <a:noFill/>
                    </a:ln>
                    <a:solidFill>
                      <a:srgbClr val="254E5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 Actuator movements penalty</a:t>
                  </a:r>
                </a:p>
              </p:txBody>
            </p:sp>
          </mc:Choice>
          <mc:Fallback xmlns="">
            <p:sp>
              <p:nvSpPr>
                <p:cNvPr id="267" name="Rectangle 266">
                  <a:extLst>
                    <a:ext uri="{FF2B5EF4-FFF2-40B4-BE49-F238E27FC236}">
                      <a16:creationId xmlns:a16="http://schemas.microsoft.com/office/drawing/2014/main" id="{C1AE587D-833A-49FD-BD42-B394CBDD8114}"/>
                    </a:ext>
                  </a:extLst>
                </p:cNvPr>
                <p:cNvSpPr>
                  <a:spLocks noRot="1" noChangeAspect="1" noMove="1" noResize="1" noEditPoints="1" noAdjustHandles="1" noChangeArrowheads="1" noChangeShapeType="1" noTextEdit="1"/>
                </p:cNvSpPr>
                <p:nvPr/>
              </p:nvSpPr>
              <p:spPr>
                <a:xfrm>
                  <a:off x="2354076" y="5486570"/>
                  <a:ext cx="1480855" cy="315536"/>
                </a:xfrm>
                <a:prstGeom prst="rect">
                  <a:avLst/>
                </a:prstGeom>
                <a:blipFill>
                  <a:blip r:embed="rId8"/>
                  <a:stretch>
                    <a:fillRect t="-34615" b="-28846"/>
                  </a:stretch>
                </a:blipFill>
              </p:spPr>
              <p:txBody>
                <a:bodyPr/>
                <a:lstStyle/>
                <a:p>
                  <a:r>
                    <a:rPr lang="en-US">
                      <a:noFill/>
                    </a:rPr>
                    <a:t> </a:t>
                  </a:r>
                </a:p>
              </p:txBody>
            </p:sp>
          </mc:Fallback>
        </mc:AlternateContent>
        <p:cxnSp>
          <p:nvCxnSpPr>
            <p:cNvPr id="65" name="Straight Arrow Connector 64">
              <a:extLst>
                <a:ext uri="{FF2B5EF4-FFF2-40B4-BE49-F238E27FC236}">
                  <a16:creationId xmlns:a16="http://schemas.microsoft.com/office/drawing/2014/main" id="{E44DD9C9-E6D5-4439-AE30-5C973F99CE3C}"/>
                </a:ext>
              </a:extLst>
            </p:cNvPr>
            <p:cNvCxnSpPr>
              <a:cxnSpLocks/>
            </p:cNvCxnSpPr>
            <p:nvPr/>
          </p:nvCxnSpPr>
          <p:spPr>
            <a:xfrm flipV="1">
              <a:off x="1583144" y="5128745"/>
              <a:ext cx="0" cy="138922"/>
            </a:xfrm>
            <a:prstGeom prst="straightConnector1">
              <a:avLst/>
            </a:prstGeom>
            <a:noFill/>
            <a:ln w="6350" cap="flat" cmpd="sng" algn="ctr">
              <a:solidFill>
                <a:srgbClr val="006BB7"/>
              </a:solidFill>
              <a:prstDash val="solid"/>
              <a:miter lim="800000"/>
              <a:tailEnd type="triangle"/>
            </a:ln>
            <a:effectLst/>
          </p:spPr>
        </p:cxnSp>
        <p:cxnSp>
          <p:nvCxnSpPr>
            <p:cNvPr id="66" name="Straight Arrow Connector 65">
              <a:extLst>
                <a:ext uri="{FF2B5EF4-FFF2-40B4-BE49-F238E27FC236}">
                  <a16:creationId xmlns:a16="http://schemas.microsoft.com/office/drawing/2014/main" id="{774C0CFF-FBCF-4172-AD0F-867EE7009798}"/>
                </a:ext>
              </a:extLst>
            </p:cNvPr>
            <p:cNvCxnSpPr>
              <a:cxnSpLocks/>
            </p:cNvCxnSpPr>
            <p:nvPr/>
          </p:nvCxnSpPr>
          <p:spPr>
            <a:xfrm flipV="1">
              <a:off x="1583144" y="4783907"/>
              <a:ext cx="0" cy="129394"/>
            </a:xfrm>
            <a:prstGeom prst="straightConnector1">
              <a:avLst/>
            </a:prstGeom>
            <a:noFill/>
            <a:ln w="6350" cap="flat" cmpd="sng" algn="ctr">
              <a:solidFill>
                <a:srgbClr val="006BB7"/>
              </a:solidFill>
              <a:prstDash val="solid"/>
              <a:miter lim="800000"/>
              <a:tailEnd type="triangle"/>
            </a:ln>
            <a:effectLst/>
          </p:spPr>
        </p:cxnSp>
      </p:grpSp>
      <p:grpSp>
        <p:nvGrpSpPr>
          <p:cNvPr id="98" name="Group 97">
            <a:extLst>
              <a:ext uri="{FF2B5EF4-FFF2-40B4-BE49-F238E27FC236}">
                <a16:creationId xmlns:a16="http://schemas.microsoft.com/office/drawing/2014/main" id="{C5381016-672B-45F1-9D6C-550987141FD8}"/>
              </a:ext>
            </a:extLst>
          </p:cNvPr>
          <p:cNvGrpSpPr/>
          <p:nvPr/>
        </p:nvGrpSpPr>
        <p:grpSpPr>
          <a:xfrm>
            <a:off x="4619662" y="1919398"/>
            <a:ext cx="5236427" cy="4102168"/>
            <a:chOff x="4453407" y="2067180"/>
            <a:chExt cx="5236427" cy="4102168"/>
          </a:xfrm>
        </p:grpSpPr>
        <p:sp>
          <p:nvSpPr>
            <p:cNvPr id="99" name="TextBox 98">
              <a:extLst>
                <a:ext uri="{FF2B5EF4-FFF2-40B4-BE49-F238E27FC236}">
                  <a16:creationId xmlns:a16="http://schemas.microsoft.com/office/drawing/2014/main" id="{1526BDE6-FB66-4C97-B0CC-CA2455F1A636}"/>
                </a:ext>
              </a:extLst>
            </p:cNvPr>
            <p:cNvSpPr txBox="1"/>
            <p:nvPr/>
          </p:nvSpPr>
          <p:spPr>
            <a:xfrm>
              <a:off x="5085222" y="3974271"/>
              <a:ext cx="436338" cy="20005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700" b="0" i="0" u="none" strike="noStrike" kern="0" cap="none" spc="0" normalizeH="0" baseline="0" noProof="0">
                  <a:ln>
                    <a:noFill/>
                  </a:ln>
                  <a:solidFill>
                    <a:srgbClr val="254E53"/>
                  </a:solidFill>
                  <a:effectLst/>
                  <a:uLnTx/>
                  <a:uFillTx/>
                </a:rPr>
                <a:t>[1,2,6]</a:t>
              </a:r>
            </a:p>
          </p:txBody>
        </p:sp>
        <p:grpSp>
          <p:nvGrpSpPr>
            <p:cNvPr id="100" name="Group 99">
              <a:extLst>
                <a:ext uri="{FF2B5EF4-FFF2-40B4-BE49-F238E27FC236}">
                  <a16:creationId xmlns:a16="http://schemas.microsoft.com/office/drawing/2014/main" id="{AA7A7957-F500-4B49-8BDD-448C16E5E5FF}"/>
                </a:ext>
              </a:extLst>
            </p:cNvPr>
            <p:cNvGrpSpPr/>
            <p:nvPr/>
          </p:nvGrpSpPr>
          <p:grpSpPr>
            <a:xfrm>
              <a:off x="4453407" y="2067180"/>
              <a:ext cx="5236427" cy="4102168"/>
              <a:chOff x="4453407" y="2067180"/>
              <a:chExt cx="5236427" cy="4102168"/>
            </a:xfrm>
          </p:grpSpPr>
          <p:sp>
            <p:nvSpPr>
              <p:cNvPr id="101" name="Oval 100">
                <a:extLst>
                  <a:ext uri="{FF2B5EF4-FFF2-40B4-BE49-F238E27FC236}">
                    <a16:creationId xmlns:a16="http://schemas.microsoft.com/office/drawing/2014/main" id="{1ADCD460-6827-4772-8423-1F248E0ABC6A}"/>
                  </a:ext>
                </a:extLst>
              </p:cNvPr>
              <p:cNvSpPr/>
              <p:nvPr/>
            </p:nvSpPr>
            <p:spPr>
              <a:xfrm>
                <a:off x="4453407" y="3769997"/>
                <a:ext cx="326132" cy="304302"/>
              </a:xfrm>
              <a:prstGeom prst="ellipse">
                <a:avLst/>
              </a:prstGeom>
              <a:no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grpSp>
            <p:nvGrpSpPr>
              <p:cNvPr id="102" name="Group 101">
                <a:extLst>
                  <a:ext uri="{FF2B5EF4-FFF2-40B4-BE49-F238E27FC236}">
                    <a16:creationId xmlns:a16="http://schemas.microsoft.com/office/drawing/2014/main" id="{EA47651B-8975-4FEE-9AD9-530D87610761}"/>
                  </a:ext>
                </a:extLst>
              </p:cNvPr>
              <p:cNvGrpSpPr/>
              <p:nvPr/>
            </p:nvGrpSpPr>
            <p:grpSpPr>
              <a:xfrm>
                <a:off x="5571506" y="2067180"/>
                <a:ext cx="1061843" cy="1097371"/>
                <a:chOff x="281265" y="4140412"/>
                <a:chExt cx="1061843" cy="1097371"/>
              </a:xfrm>
            </p:grpSpPr>
            <p:grpSp>
              <p:nvGrpSpPr>
                <p:cNvPr id="156" name="Group 155">
                  <a:extLst>
                    <a:ext uri="{FF2B5EF4-FFF2-40B4-BE49-F238E27FC236}">
                      <a16:creationId xmlns:a16="http://schemas.microsoft.com/office/drawing/2014/main" id="{31956F4B-3906-46A6-A783-074279A6B28B}"/>
                    </a:ext>
                  </a:extLst>
                </p:cNvPr>
                <p:cNvGrpSpPr/>
                <p:nvPr/>
              </p:nvGrpSpPr>
              <p:grpSpPr>
                <a:xfrm>
                  <a:off x="295324" y="4140412"/>
                  <a:ext cx="1047784" cy="1097371"/>
                  <a:chOff x="7606175" y="2640794"/>
                  <a:chExt cx="1047784" cy="1097371"/>
                </a:xfrm>
              </p:grpSpPr>
              <p:grpSp>
                <p:nvGrpSpPr>
                  <p:cNvPr id="158" name="Group 157">
                    <a:extLst>
                      <a:ext uri="{FF2B5EF4-FFF2-40B4-BE49-F238E27FC236}">
                        <a16:creationId xmlns:a16="http://schemas.microsoft.com/office/drawing/2014/main" id="{B47C721E-1403-426F-A970-C071CC34359D}"/>
                      </a:ext>
                    </a:extLst>
                  </p:cNvPr>
                  <p:cNvGrpSpPr/>
                  <p:nvPr/>
                </p:nvGrpSpPr>
                <p:grpSpPr>
                  <a:xfrm>
                    <a:off x="7606175" y="2640794"/>
                    <a:ext cx="1047784" cy="1097371"/>
                    <a:chOff x="4648166" y="2198725"/>
                    <a:chExt cx="1047784" cy="1097371"/>
                  </a:xfrm>
                </p:grpSpPr>
                <p:sp>
                  <p:nvSpPr>
                    <p:cNvPr id="160" name="Rectangle 159">
                      <a:extLst>
                        <a:ext uri="{FF2B5EF4-FFF2-40B4-BE49-F238E27FC236}">
                          <a16:creationId xmlns:a16="http://schemas.microsoft.com/office/drawing/2014/main" id="{D9637F2B-6AD8-4744-9360-DEB9D7AE7439}"/>
                        </a:ext>
                      </a:extLst>
                    </p:cNvPr>
                    <p:cNvSpPr/>
                    <p:nvPr/>
                  </p:nvSpPr>
                  <p:spPr>
                    <a:xfrm>
                      <a:off x="4657725" y="2230359"/>
                      <a:ext cx="1038225" cy="1065737"/>
                    </a:xfrm>
                    <a:prstGeom prst="rect">
                      <a:avLst/>
                    </a:prstGeom>
                    <a:no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bg1"/>
                        </a:solidFill>
                        <a:effectLst/>
                        <a:uLnTx/>
                        <a:uFillTx/>
                      </a:endParaRPr>
                    </a:p>
                  </p:txBody>
                </p:sp>
                <p:sp>
                  <p:nvSpPr>
                    <p:cNvPr id="161" name="TextBox 160">
                      <a:extLst>
                        <a:ext uri="{FF2B5EF4-FFF2-40B4-BE49-F238E27FC236}">
                          <a16:creationId xmlns:a16="http://schemas.microsoft.com/office/drawing/2014/main" id="{89600081-1C3E-4E74-A13D-014320F50AD0}"/>
                        </a:ext>
                      </a:extLst>
                    </p:cNvPr>
                    <p:cNvSpPr txBox="1"/>
                    <p:nvPr/>
                  </p:nvSpPr>
                  <p:spPr>
                    <a:xfrm>
                      <a:off x="4648166" y="2198725"/>
                      <a:ext cx="1038225" cy="276999"/>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chemeClr val="bg1"/>
                          </a:solidFill>
                          <a:effectLst/>
                          <a:uLnTx/>
                          <a:uFillTx/>
                        </a:rPr>
                        <a:t>Test Cycle</a:t>
                      </a:r>
                    </a:p>
                  </p:txBody>
                </p:sp>
              </p:grpSp>
              <p:sp>
                <p:nvSpPr>
                  <p:cNvPr id="159" name="Freeform: Shape 158">
                    <a:extLst>
                      <a:ext uri="{FF2B5EF4-FFF2-40B4-BE49-F238E27FC236}">
                        <a16:creationId xmlns:a16="http://schemas.microsoft.com/office/drawing/2014/main" id="{0180B2F8-21E3-4657-833D-24639FDDA89C}"/>
                      </a:ext>
                    </a:extLst>
                  </p:cNvPr>
                  <p:cNvSpPr/>
                  <p:nvPr/>
                </p:nvSpPr>
                <p:spPr bwMode="auto">
                  <a:xfrm flipH="1">
                    <a:off x="7868284" y="2936788"/>
                    <a:ext cx="533125" cy="268508"/>
                  </a:xfrm>
                  <a:custGeom>
                    <a:avLst/>
                    <a:gdLst>
                      <a:gd name="connsiteX0" fmla="*/ 0 w 419450"/>
                      <a:gd name="connsiteY0" fmla="*/ 268508 h 268508"/>
                      <a:gd name="connsiteX1" fmla="*/ 41945 w 419450"/>
                      <a:gd name="connsiteY1" fmla="*/ 50395 h 268508"/>
                      <a:gd name="connsiteX2" fmla="*/ 100668 w 419450"/>
                      <a:gd name="connsiteY2" fmla="*/ 226563 h 268508"/>
                      <a:gd name="connsiteX3" fmla="*/ 176169 w 419450"/>
                      <a:gd name="connsiteY3" fmla="*/ 151063 h 268508"/>
                      <a:gd name="connsiteX4" fmla="*/ 276837 w 419450"/>
                      <a:gd name="connsiteY4" fmla="*/ 201396 h 268508"/>
                      <a:gd name="connsiteX5" fmla="*/ 360727 w 419450"/>
                      <a:gd name="connsiteY5" fmla="*/ 61 h 268508"/>
                      <a:gd name="connsiteX6" fmla="*/ 419450 w 419450"/>
                      <a:gd name="connsiteY6" fmla="*/ 184618 h 26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450" h="268508">
                        <a:moveTo>
                          <a:pt x="0" y="268508"/>
                        </a:moveTo>
                        <a:cubicBezTo>
                          <a:pt x="12583" y="162947"/>
                          <a:pt x="25167" y="57386"/>
                          <a:pt x="41945" y="50395"/>
                        </a:cubicBezTo>
                        <a:cubicBezTo>
                          <a:pt x="58723" y="43404"/>
                          <a:pt x="78297" y="209785"/>
                          <a:pt x="100668" y="226563"/>
                        </a:cubicBezTo>
                        <a:cubicBezTo>
                          <a:pt x="123039" y="243341"/>
                          <a:pt x="146808" y="155257"/>
                          <a:pt x="176169" y="151063"/>
                        </a:cubicBezTo>
                        <a:cubicBezTo>
                          <a:pt x="205530" y="146869"/>
                          <a:pt x="246077" y="226563"/>
                          <a:pt x="276837" y="201396"/>
                        </a:cubicBezTo>
                        <a:cubicBezTo>
                          <a:pt x="307597" y="176229"/>
                          <a:pt x="336958" y="2857"/>
                          <a:pt x="360727" y="61"/>
                        </a:cubicBezTo>
                        <a:cubicBezTo>
                          <a:pt x="384496" y="-2735"/>
                          <a:pt x="401973" y="90941"/>
                          <a:pt x="419450" y="184618"/>
                        </a:cubicBezTo>
                      </a:path>
                    </a:pathLst>
                  </a:custGeom>
                  <a:noFill/>
                  <a:ln w="57150" cap="flat" cmpd="sng" algn="ctr">
                    <a:solidFill>
                      <a:srgbClr val="006BB7"/>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254E53"/>
                      </a:solidFill>
                      <a:effectLst/>
                      <a:uLnTx/>
                      <a:uFillTx/>
                    </a:endParaRPr>
                  </a:p>
                </p:txBody>
              </p:sp>
            </p:grpSp>
            <p:sp>
              <p:nvSpPr>
                <p:cNvPr id="157" name="Rectangle 156">
                  <a:extLst>
                    <a:ext uri="{FF2B5EF4-FFF2-40B4-BE49-F238E27FC236}">
                      <a16:creationId xmlns:a16="http://schemas.microsoft.com/office/drawing/2014/main" id="{FDAD2309-993D-491F-8FE4-D95CB78C3C88}"/>
                    </a:ext>
                  </a:extLst>
                </p:cNvPr>
                <p:cNvSpPr/>
                <p:nvPr/>
              </p:nvSpPr>
              <p:spPr>
                <a:xfrm>
                  <a:off x="281265" y="4745987"/>
                  <a:ext cx="1038225" cy="461665"/>
                </a:xfrm>
                <a:prstGeom prst="rect">
                  <a:avLst/>
                </a:prstGeom>
              </p:spPr>
              <p:txBody>
                <a:bodyPr wrap="square">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800" b="0" i="0" u="none" strike="noStrike" kern="0" cap="none" spc="0" normalizeH="0" baseline="0" noProof="0" dirty="0">
                      <a:ln>
                        <a:noFill/>
                      </a:ln>
                      <a:solidFill>
                        <a:schemeClr val="bg1"/>
                      </a:solidFill>
                      <a:effectLst/>
                      <a:uLnTx/>
                      <a:uFillTx/>
                    </a:rPr>
                    <a:t>Pedal Position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800" b="0" i="0" u="none" strike="noStrike" kern="0" cap="none" spc="0" normalizeH="0" baseline="0" noProof="0" dirty="0">
                      <a:ln>
                        <a:noFill/>
                      </a:ln>
                      <a:solidFill>
                        <a:schemeClr val="bg1"/>
                      </a:solidFill>
                      <a:effectLst/>
                      <a:uLnTx/>
                      <a:uFillTx/>
                    </a:rPr>
                    <a:t>Fuel Quantity</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800" b="0" i="0" u="none" strike="noStrike" kern="0" cap="none" spc="0" normalizeH="0" baseline="0" noProof="0" dirty="0">
                      <a:ln>
                        <a:noFill/>
                      </a:ln>
                      <a:solidFill>
                        <a:schemeClr val="bg1"/>
                      </a:solidFill>
                      <a:effectLst/>
                      <a:uLnTx/>
                      <a:uFillTx/>
                    </a:rPr>
                    <a:t>Engine Speed</a:t>
                  </a:r>
                </a:p>
              </p:txBody>
            </p:sp>
          </p:grpSp>
          <p:sp>
            <p:nvSpPr>
              <p:cNvPr id="103" name="Rectangle 102">
                <a:extLst>
                  <a:ext uri="{FF2B5EF4-FFF2-40B4-BE49-F238E27FC236}">
                    <a16:creationId xmlns:a16="http://schemas.microsoft.com/office/drawing/2014/main" id="{E4B65353-072B-49B4-824C-D38CEE6B15CC}"/>
                  </a:ext>
                </a:extLst>
              </p:cNvPr>
              <p:cNvSpPr/>
              <p:nvPr/>
            </p:nvSpPr>
            <p:spPr>
              <a:xfrm>
                <a:off x="5554903" y="3597533"/>
                <a:ext cx="3498270" cy="2318517"/>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104" name="TextBox 103">
                <a:extLst>
                  <a:ext uri="{FF2B5EF4-FFF2-40B4-BE49-F238E27FC236}">
                    <a16:creationId xmlns:a16="http://schemas.microsoft.com/office/drawing/2014/main" id="{12E3F0FF-0074-4F7B-820E-220A2F376C18}"/>
                  </a:ext>
                </a:extLst>
              </p:cNvPr>
              <p:cNvSpPr txBox="1"/>
              <p:nvPr/>
            </p:nvSpPr>
            <p:spPr>
              <a:xfrm>
                <a:off x="6683579" y="2168312"/>
                <a:ext cx="95731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chemeClr val="bg1"/>
                    </a:solidFill>
                    <a:effectLst/>
                    <a:uLnTx/>
                    <a:uFillTx/>
                  </a:rPr>
                  <a:t>VGT Position</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chemeClr val="bg1"/>
                    </a:solidFill>
                    <a:effectLst/>
                    <a:uLnTx/>
                    <a:uFillTx/>
                  </a:rPr>
                  <a:t>EGR Valve Position</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chemeClr val="bg1"/>
                    </a:solidFill>
                    <a:effectLst/>
                    <a:uLnTx/>
                    <a:uFillTx/>
                  </a:rPr>
                  <a:t>Throttle Valve Position</a:t>
                </a:r>
              </a:p>
            </p:txBody>
          </p:sp>
          <p:sp>
            <p:nvSpPr>
              <p:cNvPr id="105" name="TextBox 104">
                <a:extLst>
                  <a:ext uri="{FF2B5EF4-FFF2-40B4-BE49-F238E27FC236}">
                    <a16:creationId xmlns:a16="http://schemas.microsoft.com/office/drawing/2014/main" id="{9CB024AB-9F5D-4457-8F0F-EC97A6656448}"/>
                  </a:ext>
                </a:extLst>
              </p:cNvPr>
              <p:cNvSpPr txBox="1"/>
              <p:nvPr/>
            </p:nvSpPr>
            <p:spPr>
              <a:xfrm>
                <a:off x="8491847" y="3149016"/>
                <a:ext cx="402674" cy="18466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chemeClr val="bg1"/>
                    </a:solidFill>
                    <a:effectLst/>
                    <a:uLnTx/>
                    <a:uFillTx/>
                  </a:rPr>
                  <a:t>States</a:t>
                </a:r>
              </a:p>
            </p:txBody>
          </p:sp>
          <p:cxnSp>
            <p:nvCxnSpPr>
              <p:cNvPr id="106" name="Connector: Elbow 105">
                <a:extLst>
                  <a:ext uri="{FF2B5EF4-FFF2-40B4-BE49-F238E27FC236}">
                    <a16:creationId xmlns:a16="http://schemas.microsoft.com/office/drawing/2014/main" id="{D9097A3C-0EEA-44B2-ABB0-379F91F5C1F6}"/>
                  </a:ext>
                </a:extLst>
              </p:cNvPr>
              <p:cNvCxnSpPr>
                <a:cxnSpLocks/>
              </p:cNvCxnSpPr>
              <p:nvPr/>
            </p:nvCxnSpPr>
            <p:spPr>
              <a:xfrm flipH="1">
                <a:off x="8566675" y="2770877"/>
                <a:ext cx="20283" cy="368357"/>
              </a:xfrm>
              <a:prstGeom prst="bentConnector3">
                <a:avLst>
                  <a:gd name="adj1" fmla="val -1127052"/>
                </a:avLst>
              </a:prstGeom>
              <a:noFill/>
              <a:ln w="6350" cap="flat" cmpd="sng" algn="ctr">
                <a:solidFill>
                  <a:srgbClr val="006BB7"/>
                </a:solidFill>
                <a:prstDash val="solid"/>
                <a:miter lim="800000"/>
                <a:tailEnd type="triangle"/>
              </a:ln>
              <a:effectLst/>
            </p:spPr>
          </p:cxnSp>
          <p:sp>
            <p:nvSpPr>
              <p:cNvPr id="107" name="TextBox 106">
                <a:extLst>
                  <a:ext uri="{FF2B5EF4-FFF2-40B4-BE49-F238E27FC236}">
                    <a16:creationId xmlns:a16="http://schemas.microsoft.com/office/drawing/2014/main" id="{638D34E4-3E79-42C8-9754-541C754820EE}"/>
                  </a:ext>
                </a:extLst>
              </p:cNvPr>
              <p:cNvSpPr txBox="1"/>
              <p:nvPr/>
            </p:nvSpPr>
            <p:spPr>
              <a:xfrm>
                <a:off x="8537338" y="2198043"/>
                <a:ext cx="103105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chemeClr val="bg1"/>
                    </a:solidFill>
                    <a:effectLst/>
                    <a:uLnTx/>
                    <a:uFillTx/>
                  </a:rPr>
                  <a:t>Intake manifold pressure</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chemeClr val="bg1"/>
                    </a:solidFill>
                    <a:effectLst/>
                    <a:uLnTx/>
                    <a:uFillTx/>
                  </a:rPr>
                  <a:t>EGR ratio</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chemeClr val="bg1"/>
                    </a:solidFill>
                    <a:effectLst/>
                    <a:uLnTx/>
                    <a:uFillTx/>
                  </a:rPr>
                  <a:t>Actuator position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a:ln>
                    <a:noFill/>
                  </a:ln>
                  <a:solidFill>
                    <a:schemeClr val="bg1"/>
                  </a:solidFill>
                  <a:effectLst/>
                  <a:uLnTx/>
                  <a:uFillTx/>
                </a:endParaRPr>
              </a:p>
            </p:txBody>
          </p:sp>
          <p:cxnSp>
            <p:nvCxnSpPr>
              <p:cNvPr id="108" name="Connector: Elbow 107">
                <a:extLst>
                  <a:ext uri="{FF2B5EF4-FFF2-40B4-BE49-F238E27FC236}">
                    <a16:creationId xmlns:a16="http://schemas.microsoft.com/office/drawing/2014/main" id="{F6FC6FEE-4B25-4031-9B9B-B68760D7CAF5}"/>
                  </a:ext>
                </a:extLst>
              </p:cNvPr>
              <p:cNvCxnSpPr>
                <a:cxnSpLocks/>
              </p:cNvCxnSpPr>
              <p:nvPr/>
            </p:nvCxnSpPr>
            <p:spPr>
              <a:xfrm rot="10800000">
                <a:off x="7047375" y="2693064"/>
                <a:ext cx="12700" cy="446171"/>
              </a:xfrm>
              <a:prstGeom prst="bentConnector3">
                <a:avLst>
                  <a:gd name="adj1" fmla="val 1800000"/>
                </a:avLst>
              </a:prstGeom>
              <a:noFill/>
              <a:ln w="6350" cap="flat" cmpd="sng" algn="ctr">
                <a:solidFill>
                  <a:srgbClr val="006BB7"/>
                </a:solidFill>
                <a:prstDash val="solid"/>
                <a:miter lim="800000"/>
                <a:tailEnd type="triangle"/>
              </a:ln>
              <a:effectLst/>
            </p:spPr>
          </p:cxnSp>
          <p:grpSp>
            <p:nvGrpSpPr>
              <p:cNvPr id="109" name="Group 108">
                <a:extLst>
                  <a:ext uri="{FF2B5EF4-FFF2-40B4-BE49-F238E27FC236}">
                    <a16:creationId xmlns:a16="http://schemas.microsoft.com/office/drawing/2014/main" id="{1DC097B2-2E6F-494E-8F06-55418F5C83BA}"/>
                  </a:ext>
                </a:extLst>
              </p:cNvPr>
              <p:cNvGrpSpPr/>
              <p:nvPr/>
            </p:nvGrpSpPr>
            <p:grpSpPr>
              <a:xfrm>
                <a:off x="7047375" y="2924367"/>
                <a:ext cx="1519300" cy="436435"/>
                <a:chOff x="1297053" y="4405420"/>
                <a:chExt cx="1519300" cy="436435"/>
              </a:xfrm>
            </p:grpSpPr>
            <p:grpSp>
              <p:nvGrpSpPr>
                <p:cNvPr id="151" name="Group 150">
                  <a:extLst>
                    <a:ext uri="{FF2B5EF4-FFF2-40B4-BE49-F238E27FC236}">
                      <a16:creationId xmlns:a16="http://schemas.microsoft.com/office/drawing/2014/main" id="{36A9D3E9-105D-4DF5-8C8F-A3B5E885765C}"/>
                    </a:ext>
                  </a:extLst>
                </p:cNvPr>
                <p:cNvGrpSpPr/>
                <p:nvPr/>
              </p:nvGrpSpPr>
              <p:grpSpPr>
                <a:xfrm>
                  <a:off x="1297053" y="4405420"/>
                  <a:ext cx="1519300" cy="415498"/>
                  <a:chOff x="1297053" y="4405420"/>
                  <a:chExt cx="1519300" cy="415498"/>
                </a:xfrm>
              </p:grpSpPr>
              <p:sp>
                <p:nvSpPr>
                  <p:cNvPr id="154" name="Rectangle 153">
                    <a:extLst>
                      <a:ext uri="{FF2B5EF4-FFF2-40B4-BE49-F238E27FC236}">
                        <a16:creationId xmlns:a16="http://schemas.microsoft.com/office/drawing/2014/main" id="{5D74C1A2-908B-46B8-B9C4-716D2CE8E752}"/>
                      </a:ext>
                    </a:extLst>
                  </p:cNvPr>
                  <p:cNvSpPr/>
                  <p:nvPr/>
                </p:nvSpPr>
                <p:spPr>
                  <a:xfrm>
                    <a:off x="1297053" y="4405420"/>
                    <a:ext cx="1519300" cy="415498"/>
                  </a:xfrm>
                  <a:prstGeom prst="rect">
                    <a:avLst/>
                  </a:prstGeom>
                  <a:solidFill>
                    <a:srgbClr val="FFFFFF"/>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endParaRPr>
                  </a:p>
                </p:txBody>
              </p:sp>
              <p:sp>
                <p:nvSpPr>
                  <p:cNvPr id="155" name="TextBox 154">
                    <a:extLst>
                      <a:ext uri="{FF2B5EF4-FFF2-40B4-BE49-F238E27FC236}">
                        <a16:creationId xmlns:a16="http://schemas.microsoft.com/office/drawing/2014/main" id="{73585C65-A85A-4AE6-82F8-E3BFDF86987D}"/>
                      </a:ext>
                    </a:extLst>
                  </p:cNvPr>
                  <p:cNvSpPr txBox="1"/>
                  <p:nvPr/>
                </p:nvSpPr>
                <p:spPr>
                  <a:xfrm>
                    <a:off x="1297053" y="4493329"/>
                    <a:ext cx="1519300" cy="253916"/>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a:ln>
                          <a:noFill/>
                        </a:ln>
                        <a:solidFill>
                          <a:srgbClr val="254E53"/>
                        </a:solidFill>
                        <a:effectLst/>
                        <a:uLnTx/>
                        <a:uFillTx/>
                      </a:rPr>
                      <a:t>Multivariable Control</a:t>
                    </a:r>
                  </a:p>
                </p:txBody>
              </p:sp>
            </p:grpSp>
            <p:sp>
              <p:nvSpPr>
                <p:cNvPr id="152" name="Rectangle 151">
                  <a:extLst>
                    <a:ext uri="{FF2B5EF4-FFF2-40B4-BE49-F238E27FC236}">
                      <a16:creationId xmlns:a16="http://schemas.microsoft.com/office/drawing/2014/main" id="{31D8F63F-C5AE-479F-A369-C7ADBA70CC9E}"/>
                    </a:ext>
                  </a:extLst>
                </p:cNvPr>
                <p:cNvSpPr/>
                <p:nvPr/>
              </p:nvSpPr>
              <p:spPr>
                <a:xfrm>
                  <a:off x="1786643" y="4802641"/>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153" name="Rectangle 152">
                  <a:extLst>
                    <a:ext uri="{FF2B5EF4-FFF2-40B4-BE49-F238E27FC236}">
                      <a16:creationId xmlns:a16="http://schemas.microsoft.com/office/drawing/2014/main" id="{A836AAB7-563C-448F-807B-BBED6A30DBA8}"/>
                    </a:ext>
                  </a:extLst>
                </p:cNvPr>
                <p:cNvSpPr/>
                <p:nvPr/>
              </p:nvSpPr>
              <p:spPr>
                <a:xfrm>
                  <a:off x="2294234" y="4805855"/>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grpSp>
          <p:cxnSp>
            <p:nvCxnSpPr>
              <p:cNvPr id="110" name="Connector: Elbow 109">
                <a:extLst>
                  <a:ext uri="{FF2B5EF4-FFF2-40B4-BE49-F238E27FC236}">
                    <a16:creationId xmlns:a16="http://schemas.microsoft.com/office/drawing/2014/main" id="{9807341B-7877-433C-8231-8D4092C9D262}"/>
                  </a:ext>
                </a:extLst>
              </p:cNvPr>
              <p:cNvCxnSpPr>
                <a:cxnSpLocks/>
              </p:cNvCxnSpPr>
              <p:nvPr/>
            </p:nvCxnSpPr>
            <p:spPr>
              <a:xfrm rot="16200000" flipH="1">
                <a:off x="6738083" y="2540705"/>
                <a:ext cx="193037" cy="1440728"/>
              </a:xfrm>
              <a:prstGeom prst="bentConnector3">
                <a:avLst>
                  <a:gd name="adj1" fmla="val 178948"/>
                </a:avLst>
              </a:prstGeom>
              <a:noFill/>
              <a:ln w="6350" cap="flat" cmpd="sng" algn="ctr">
                <a:solidFill>
                  <a:srgbClr val="006BB7"/>
                </a:solidFill>
                <a:prstDash val="solid"/>
                <a:miter lim="800000"/>
                <a:tailEnd type="triangle"/>
              </a:ln>
              <a:effectLst/>
            </p:spPr>
          </p:cxnSp>
          <p:grpSp>
            <p:nvGrpSpPr>
              <p:cNvPr id="111" name="Group 110">
                <a:extLst>
                  <a:ext uri="{FF2B5EF4-FFF2-40B4-BE49-F238E27FC236}">
                    <a16:creationId xmlns:a16="http://schemas.microsoft.com/office/drawing/2014/main" id="{59D6B94E-7415-4ED6-9FD2-0144B3D1A8A4}"/>
                  </a:ext>
                </a:extLst>
              </p:cNvPr>
              <p:cNvGrpSpPr/>
              <p:nvPr/>
            </p:nvGrpSpPr>
            <p:grpSpPr>
              <a:xfrm>
                <a:off x="7587948" y="4373168"/>
                <a:ext cx="775537" cy="639267"/>
                <a:chOff x="2752413" y="4561893"/>
                <a:chExt cx="775537" cy="639267"/>
              </a:xfrm>
            </p:grpSpPr>
            <p:pic>
              <p:nvPicPr>
                <p:cNvPr id="149" name="Picture 2">
                  <a:extLst>
                    <a:ext uri="{FF2B5EF4-FFF2-40B4-BE49-F238E27FC236}">
                      <a16:creationId xmlns:a16="http://schemas.microsoft.com/office/drawing/2014/main" id="{192ED2ED-146C-4985-B0F0-62466FECC0B6}"/>
                    </a:ext>
                  </a:extLst>
                </p:cNvPr>
                <p:cNvPicPr>
                  <a:picLocks noChangeAspect="1" noChangeArrowheads="1"/>
                </p:cNvPicPr>
                <p:nvPr/>
              </p:nvPicPr>
              <p:blipFill>
                <a:blip r:embed="rId6" cstate="print">
                  <a:duotone>
                    <a:srgbClr val="007EC3">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flipH="1">
                  <a:off x="2798048" y="4561893"/>
                  <a:ext cx="684267" cy="639267"/>
                </a:xfrm>
                <a:prstGeom prst="rect">
                  <a:avLst/>
                </a:prstGeom>
                <a:noFill/>
                <a:extLst>
                  <a:ext uri="{909E8E84-426E-40DD-AFC4-6F175D3DCCD1}">
                    <a14:hiddenFill xmlns:a14="http://schemas.microsoft.com/office/drawing/2010/main">
                      <a:solidFill>
                        <a:srgbClr val="FFFFFF"/>
                      </a:solidFill>
                    </a14:hiddenFill>
                  </a:ext>
                </a:extLst>
              </p:spPr>
            </p:pic>
            <p:sp>
              <p:nvSpPr>
                <p:cNvPr id="150" name="TextBox 149">
                  <a:extLst>
                    <a:ext uri="{FF2B5EF4-FFF2-40B4-BE49-F238E27FC236}">
                      <a16:creationId xmlns:a16="http://schemas.microsoft.com/office/drawing/2014/main" id="{CA1E3B31-23C6-44F1-A5DF-A5568DFE03EE}"/>
                    </a:ext>
                  </a:extLst>
                </p:cNvPr>
                <p:cNvSpPr txBox="1"/>
                <p:nvPr/>
              </p:nvSpPr>
              <p:spPr>
                <a:xfrm>
                  <a:off x="2752413" y="4783619"/>
                  <a:ext cx="775537" cy="195814"/>
                </a:xfrm>
                <a:prstGeom prst="rect">
                  <a:avLst/>
                </a:prstGeom>
                <a:noFill/>
              </p:spPr>
              <p:txBody>
                <a:bodyPr wrap="square" lIns="36000" tIns="36000" rIns="36000" bIns="36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a:ln>
                        <a:noFill/>
                      </a:ln>
                      <a:solidFill>
                        <a:srgbClr val="254E53"/>
                      </a:solidFill>
                      <a:effectLst/>
                      <a:uLnTx/>
                      <a:uFillTx/>
                    </a:rPr>
                    <a:t>Min Cost</a:t>
                  </a:r>
                  <a:endParaRPr kumimoji="0" lang="en-GB" sz="800" b="1" i="0" u="none" strike="noStrike" kern="0" cap="none" spc="0" normalizeH="0" baseline="0" noProof="0">
                    <a:ln>
                      <a:noFill/>
                    </a:ln>
                    <a:solidFill>
                      <a:srgbClr val="000000"/>
                    </a:solidFill>
                    <a:effectLst/>
                    <a:uLnTx/>
                    <a:uFillTx/>
                  </a:endParaRPr>
                </a:p>
              </p:txBody>
            </p:sp>
          </p:grpSp>
          <p:sp>
            <p:nvSpPr>
              <p:cNvPr id="112" name="TextBox 111">
                <a:extLst>
                  <a:ext uri="{FF2B5EF4-FFF2-40B4-BE49-F238E27FC236}">
                    <a16:creationId xmlns:a16="http://schemas.microsoft.com/office/drawing/2014/main" id="{59765DBA-8A75-4BEF-8E9E-CBD385624033}"/>
                  </a:ext>
                </a:extLst>
              </p:cNvPr>
              <p:cNvSpPr txBox="1"/>
              <p:nvPr/>
            </p:nvSpPr>
            <p:spPr>
              <a:xfrm>
                <a:off x="5563213" y="3594319"/>
                <a:ext cx="2157963" cy="25391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a:ln>
                      <a:noFill/>
                    </a:ln>
                    <a:solidFill>
                      <a:srgbClr val="254E53"/>
                    </a:solidFill>
                    <a:effectLst/>
                    <a:uLnTx/>
                    <a:uFillTx/>
                  </a:rPr>
                  <a:t>Gradient Descent Optimisation</a:t>
                </a:r>
              </a:p>
            </p:txBody>
          </p:sp>
          <p:sp>
            <p:nvSpPr>
              <p:cNvPr id="113" name="TextBox 112">
                <a:extLst>
                  <a:ext uri="{FF2B5EF4-FFF2-40B4-BE49-F238E27FC236}">
                    <a16:creationId xmlns:a16="http://schemas.microsoft.com/office/drawing/2014/main" id="{8412AF1C-D5C2-4EEA-B061-9258838C6028}"/>
                  </a:ext>
                </a:extLst>
              </p:cNvPr>
              <p:cNvSpPr txBox="1"/>
              <p:nvPr/>
            </p:nvSpPr>
            <p:spPr>
              <a:xfrm>
                <a:off x="7142512" y="5101509"/>
                <a:ext cx="1489956" cy="738664"/>
              </a:xfrm>
              <a:prstGeom prst="rect">
                <a:avLst/>
              </a:prstGeom>
              <a:solidFill>
                <a:srgbClr val="FFFFFF"/>
              </a:solidFill>
              <a:ln>
                <a:solidFill>
                  <a:srgbClr val="80808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a:ln>
                      <a:noFill/>
                    </a:ln>
                    <a:solidFill>
                      <a:srgbClr val="254E53"/>
                    </a:solidFill>
                    <a:effectLst/>
                    <a:uLnTx/>
                    <a:uFillTx/>
                  </a:rPr>
                  <a:t>Function Objective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srgbClr val="254E5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srgbClr val="254E5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srgbClr val="254E53"/>
                  </a:solidFill>
                  <a:effectLst/>
                  <a:uLnTx/>
                  <a:uFillTx/>
                </a:endParaRPr>
              </a:p>
            </p:txBody>
          </p:sp>
          <p:cxnSp>
            <p:nvCxnSpPr>
              <p:cNvPr id="114" name="Connector: Elbow 113">
                <a:extLst>
                  <a:ext uri="{FF2B5EF4-FFF2-40B4-BE49-F238E27FC236}">
                    <a16:creationId xmlns:a16="http://schemas.microsoft.com/office/drawing/2014/main" id="{1BB4DEAC-35BC-492E-99A2-92F78E8EBA74}"/>
                  </a:ext>
                </a:extLst>
              </p:cNvPr>
              <p:cNvCxnSpPr>
                <a:cxnSpLocks/>
              </p:cNvCxnSpPr>
              <p:nvPr/>
            </p:nvCxnSpPr>
            <p:spPr>
              <a:xfrm>
                <a:off x="8586958" y="2684371"/>
                <a:ext cx="59601" cy="2659596"/>
              </a:xfrm>
              <a:prstGeom prst="bentConnector3">
                <a:avLst>
                  <a:gd name="adj1" fmla="val 483551"/>
                </a:avLst>
              </a:prstGeom>
              <a:noFill/>
              <a:ln w="6350" cap="flat" cmpd="sng" algn="ctr">
                <a:solidFill>
                  <a:srgbClr val="006BB7"/>
                </a:solidFill>
                <a:prstDash val="solid"/>
                <a:miter lim="800000"/>
                <a:tailEnd type="triangle"/>
              </a:ln>
              <a:effectLst/>
            </p:spPr>
          </p:cxnSp>
          <p:sp>
            <p:nvSpPr>
              <p:cNvPr id="115" name="TextBox 114">
                <a:extLst>
                  <a:ext uri="{FF2B5EF4-FFF2-40B4-BE49-F238E27FC236}">
                    <a16:creationId xmlns:a16="http://schemas.microsoft.com/office/drawing/2014/main" id="{66A2E685-AE5E-4048-9635-810080A524A0}"/>
                  </a:ext>
                </a:extLst>
              </p:cNvPr>
              <p:cNvSpPr txBox="1"/>
              <p:nvPr/>
            </p:nvSpPr>
            <p:spPr>
              <a:xfrm>
                <a:off x="6195237" y="3887318"/>
                <a:ext cx="1183832" cy="415498"/>
              </a:xfrm>
              <a:prstGeom prst="rect">
                <a:avLst/>
              </a:prstGeom>
              <a:solidFill>
                <a:srgbClr val="FFFFFF"/>
              </a:solidFill>
              <a:ln>
                <a:solidFill>
                  <a:srgbClr val="80808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a:ln>
                      <a:noFill/>
                    </a:ln>
                    <a:solidFill>
                      <a:srgbClr val="254E53"/>
                    </a:solidFill>
                    <a:effectLst/>
                    <a:uLnTx/>
                    <a:uFillTx/>
                  </a:rPr>
                  <a:t>Optimisation Process</a:t>
                </a:r>
              </a:p>
            </p:txBody>
          </p:sp>
          <p:sp>
            <p:nvSpPr>
              <p:cNvPr id="116" name="TextBox 115">
                <a:extLst>
                  <a:ext uri="{FF2B5EF4-FFF2-40B4-BE49-F238E27FC236}">
                    <a16:creationId xmlns:a16="http://schemas.microsoft.com/office/drawing/2014/main" id="{CF22194E-65B8-4395-9401-0938B58E16A2}"/>
                  </a:ext>
                </a:extLst>
              </p:cNvPr>
              <p:cNvSpPr txBox="1"/>
              <p:nvPr/>
            </p:nvSpPr>
            <p:spPr>
              <a:xfrm>
                <a:off x="6888038" y="4396908"/>
                <a:ext cx="697989" cy="18466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Cost,</a:t>
                </a:r>
                <a:r>
                  <a:rPr kumimoji="0" lang="en-GB" sz="600" b="0" i="1" u="none" strike="noStrike" kern="0" cap="none" spc="0" normalizeH="0" baseline="0" noProof="0">
                    <a:ln>
                      <a:noFill/>
                    </a:ln>
                    <a:solidFill>
                      <a:srgbClr val="000000"/>
                    </a:solidFill>
                    <a:effectLst/>
                    <a:uLnTx/>
                    <a:uFillTx/>
                    <a:sym typeface="Symbol" panose="05050102010706020507" pitchFamily="18" charset="2"/>
                  </a:rPr>
                  <a:t> </a:t>
                </a:r>
                <a:r>
                  <a:rPr kumimoji="0" lang="en-GB" altLang="en-US" sz="600" b="0" i="1" u="none" strike="noStrike" kern="0" cap="none" spc="0" normalizeH="0" baseline="0" noProof="0">
                    <a:ln>
                      <a:noFill/>
                    </a:ln>
                    <a:solidFill>
                      <a:srgbClr val="003300"/>
                    </a:solidFill>
                    <a:effectLst/>
                    <a:uLnTx/>
                    <a:uFillTx/>
                    <a:sym typeface="Symbol" panose="05050102010706020507" pitchFamily="18" charset="2"/>
                  </a:rPr>
                  <a:t> </a:t>
                </a:r>
                <a:r>
                  <a:rPr kumimoji="0" lang="en-GB" altLang="en-US" sz="600" b="0" i="1" u="none" strike="noStrike" kern="0" cap="none" spc="0" normalizeH="0" baseline="0" noProof="0">
                    <a:ln>
                      <a:noFill/>
                    </a:ln>
                    <a:solidFill>
                      <a:srgbClr val="003300"/>
                    </a:solidFill>
                    <a:effectLst/>
                    <a:uLnTx/>
                    <a:uFillTx/>
                  </a:rPr>
                  <a:t>(Error) </a:t>
                </a:r>
                <a:endParaRPr kumimoji="0" lang="en-GB" sz="600" b="0" i="1" u="none" strike="noStrike" kern="0" cap="none" spc="0" normalizeH="0" baseline="0" noProof="0">
                  <a:ln>
                    <a:noFill/>
                  </a:ln>
                  <a:solidFill>
                    <a:srgbClr val="003300"/>
                  </a:solidFill>
                  <a:effectLst/>
                  <a:uLnTx/>
                  <a:uFillTx/>
                </a:endParaRPr>
              </a:p>
            </p:txBody>
          </p:sp>
          <p:grpSp>
            <p:nvGrpSpPr>
              <p:cNvPr id="117" name="Group 116">
                <a:extLst>
                  <a:ext uri="{FF2B5EF4-FFF2-40B4-BE49-F238E27FC236}">
                    <a16:creationId xmlns:a16="http://schemas.microsoft.com/office/drawing/2014/main" id="{021A0B5E-D877-4F85-8D8D-6596D664D056}"/>
                  </a:ext>
                </a:extLst>
              </p:cNvPr>
              <p:cNvGrpSpPr/>
              <p:nvPr/>
            </p:nvGrpSpPr>
            <p:grpSpPr>
              <a:xfrm>
                <a:off x="8034559" y="3720164"/>
                <a:ext cx="735371" cy="585840"/>
                <a:chOff x="3628850" y="3211979"/>
                <a:chExt cx="735371" cy="585840"/>
              </a:xfrm>
            </p:grpSpPr>
            <p:grpSp>
              <p:nvGrpSpPr>
                <p:cNvPr id="142" name="Group 141">
                  <a:extLst>
                    <a:ext uri="{FF2B5EF4-FFF2-40B4-BE49-F238E27FC236}">
                      <a16:creationId xmlns:a16="http://schemas.microsoft.com/office/drawing/2014/main" id="{F6F0EEA9-7F9F-42B0-B66F-E79968265641}"/>
                    </a:ext>
                  </a:extLst>
                </p:cNvPr>
                <p:cNvGrpSpPr/>
                <p:nvPr/>
              </p:nvGrpSpPr>
              <p:grpSpPr>
                <a:xfrm>
                  <a:off x="3740760" y="3211979"/>
                  <a:ext cx="511550" cy="379390"/>
                  <a:chOff x="615062" y="2955564"/>
                  <a:chExt cx="2084857" cy="1021363"/>
                </a:xfrm>
              </p:grpSpPr>
              <p:pic>
                <p:nvPicPr>
                  <p:cNvPr id="144" name="Picture 143">
                    <a:extLst>
                      <a:ext uri="{FF2B5EF4-FFF2-40B4-BE49-F238E27FC236}">
                        <a16:creationId xmlns:a16="http://schemas.microsoft.com/office/drawing/2014/main" id="{ED06087E-0424-4329-B295-57CB8210D837}"/>
                      </a:ext>
                    </a:extLst>
                  </p:cNvPr>
                  <p:cNvPicPr>
                    <a:picLocks noChangeAspect="1"/>
                  </p:cNvPicPr>
                  <p:nvPr/>
                </p:nvPicPr>
                <p:blipFill>
                  <a:blip r:embed="rId4"/>
                  <a:stretch>
                    <a:fillRect/>
                  </a:stretch>
                </p:blipFill>
                <p:spPr>
                  <a:xfrm>
                    <a:off x="1460845" y="2955564"/>
                    <a:ext cx="1239074" cy="1021363"/>
                  </a:xfrm>
                  <a:prstGeom prst="rect">
                    <a:avLst/>
                  </a:prstGeom>
                  <a:scene3d>
                    <a:camera prst="isometricOffAxis1Left"/>
                    <a:lightRig rig="threePt" dir="t"/>
                  </a:scene3d>
                </p:spPr>
              </p:pic>
              <p:pic>
                <p:nvPicPr>
                  <p:cNvPr id="145" name="Picture 144">
                    <a:extLst>
                      <a:ext uri="{FF2B5EF4-FFF2-40B4-BE49-F238E27FC236}">
                        <a16:creationId xmlns:a16="http://schemas.microsoft.com/office/drawing/2014/main" id="{006FA310-34C2-4B4E-BE5C-E21B2DFDC32B}"/>
                      </a:ext>
                    </a:extLst>
                  </p:cNvPr>
                  <p:cNvPicPr>
                    <a:picLocks noChangeAspect="1"/>
                  </p:cNvPicPr>
                  <p:nvPr/>
                </p:nvPicPr>
                <p:blipFill>
                  <a:blip r:embed="rId4"/>
                  <a:stretch>
                    <a:fillRect/>
                  </a:stretch>
                </p:blipFill>
                <p:spPr>
                  <a:xfrm>
                    <a:off x="1253635" y="2955564"/>
                    <a:ext cx="1239074" cy="1021363"/>
                  </a:xfrm>
                  <a:prstGeom prst="rect">
                    <a:avLst/>
                  </a:prstGeom>
                  <a:scene3d>
                    <a:camera prst="isometricOffAxis1Left"/>
                    <a:lightRig rig="threePt" dir="t"/>
                  </a:scene3d>
                </p:spPr>
              </p:pic>
              <p:pic>
                <p:nvPicPr>
                  <p:cNvPr id="146" name="Picture 145">
                    <a:extLst>
                      <a:ext uri="{FF2B5EF4-FFF2-40B4-BE49-F238E27FC236}">
                        <a16:creationId xmlns:a16="http://schemas.microsoft.com/office/drawing/2014/main" id="{DE165D6A-4432-4227-AFCD-5687DF837E74}"/>
                      </a:ext>
                    </a:extLst>
                  </p:cNvPr>
                  <p:cNvPicPr>
                    <a:picLocks noChangeAspect="1"/>
                  </p:cNvPicPr>
                  <p:nvPr/>
                </p:nvPicPr>
                <p:blipFill>
                  <a:blip r:embed="rId4"/>
                  <a:stretch>
                    <a:fillRect/>
                  </a:stretch>
                </p:blipFill>
                <p:spPr>
                  <a:xfrm>
                    <a:off x="1046425" y="2955564"/>
                    <a:ext cx="1239074" cy="1021363"/>
                  </a:xfrm>
                  <a:prstGeom prst="rect">
                    <a:avLst/>
                  </a:prstGeom>
                  <a:scene3d>
                    <a:camera prst="isometricOffAxis1Left"/>
                    <a:lightRig rig="threePt" dir="t"/>
                  </a:scene3d>
                </p:spPr>
              </p:pic>
              <p:pic>
                <p:nvPicPr>
                  <p:cNvPr id="147" name="Picture 146">
                    <a:extLst>
                      <a:ext uri="{FF2B5EF4-FFF2-40B4-BE49-F238E27FC236}">
                        <a16:creationId xmlns:a16="http://schemas.microsoft.com/office/drawing/2014/main" id="{1F721C60-A554-48A3-AE8D-814FE07D5501}"/>
                      </a:ext>
                    </a:extLst>
                  </p:cNvPr>
                  <p:cNvPicPr>
                    <a:picLocks noChangeAspect="1"/>
                  </p:cNvPicPr>
                  <p:nvPr/>
                </p:nvPicPr>
                <p:blipFill>
                  <a:blip r:embed="rId4"/>
                  <a:stretch>
                    <a:fillRect/>
                  </a:stretch>
                </p:blipFill>
                <p:spPr>
                  <a:xfrm>
                    <a:off x="822272" y="2955564"/>
                    <a:ext cx="1239074" cy="1021363"/>
                  </a:xfrm>
                  <a:prstGeom prst="rect">
                    <a:avLst/>
                  </a:prstGeom>
                  <a:scene3d>
                    <a:camera prst="isometricOffAxis1Left"/>
                    <a:lightRig rig="threePt" dir="t"/>
                  </a:scene3d>
                </p:spPr>
              </p:pic>
              <p:pic>
                <p:nvPicPr>
                  <p:cNvPr id="148" name="Picture 147">
                    <a:extLst>
                      <a:ext uri="{FF2B5EF4-FFF2-40B4-BE49-F238E27FC236}">
                        <a16:creationId xmlns:a16="http://schemas.microsoft.com/office/drawing/2014/main" id="{E8E4D663-9EB9-45C8-9505-6CD65B8F23FB}"/>
                      </a:ext>
                    </a:extLst>
                  </p:cNvPr>
                  <p:cNvPicPr>
                    <a:picLocks noChangeAspect="1"/>
                  </p:cNvPicPr>
                  <p:nvPr/>
                </p:nvPicPr>
                <p:blipFill>
                  <a:blip r:embed="rId4"/>
                  <a:stretch>
                    <a:fillRect/>
                  </a:stretch>
                </p:blipFill>
                <p:spPr>
                  <a:xfrm>
                    <a:off x="615062" y="2955564"/>
                    <a:ext cx="1239074" cy="1021363"/>
                  </a:xfrm>
                  <a:prstGeom prst="rect">
                    <a:avLst/>
                  </a:prstGeom>
                  <a:scene3d>
                    <a:camera prst="isometricOffAxis1Left"/>
                    <a:lightRig rig="threePt" dir="t"/>
                  </a:scene3d>
                </p:spPr>
              </p:pic>
            </p:grpSp>
            <p:sp>
              <p:nvSpPr>
                <p:cNvPr id="143" name="TextBox 142">
                  <a:extLst>
                    <a:ext uri="{FF2B5EF4-FFF2-40B4-BE49-F238E27FC236}">
                      <a16:creationId xmlns:a16="http://schemas.microsoft.com/office/drawing/2014/main" id="{F8CD7B56-6BB0-4206-837B-5AA1079E9B6A}"/>
                    </a:ext>
                  </a:extLst>
                </p:cNvPr>
                <p:cNvSpPr txBox="1"/>
                <p:nvPr/>
              </p:nvSpPr>
              <p:spPr>
                <a:xfrm>
                  <a:off x="3628850" y="3613153"/>
                  <a:ext cx="735371" cy="18466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K-gain maps</a:t>
                  </a:r>
                </a:p>
              </p:txBody>
            </p:sp>
          </p:grpSp>
          <p:cxnSp>
            <p:nvCxnSpPr>
              <p:cNvPr id="118" name="Connector: Elbow 117">
                <a:extLst>
                  <a:ext uri="{FF2B5EF4-FFF2-40B4-BE49-F238E27FC236}">
                    <a16:creationId xmlns:a16="http://schemas.microsoft.com/office/drawing/2014/main" id="{2126C530-5E07-49EF-89CD-B87486A58FE1}"/>
                  </a:ext>
                </a:extLst>
              </p:cNvPr>
              <p:cNvCxnSpPr>
                <a:cxnSpLocks/>
                <a:stCxn id="115" idx="3"/>
              </p:cNvCxnSpPr>
              <p:nvPr/>
            </p:nvCxnSpPr>
            <p:spPr>
              <a:xfrm flipV="1">
                <a:off x="7379069" y="3360802"/>
                <a:ext cx="683487" cy="734265"/>
              </a:xfrm>
              <a:prstGeom prst="bentConnector2">
                <a:avLst/>
              </a:prstGeom>
              <a:noFill/>
              <a:ln w="6350" cap="flat" cmpd="sng" algn="ctr">
                <a:solidFill>
                  <a:srgbClr val="006BB7"/>
                </a:solidFill>
                <a:prstDash val="solid"/>
                <a:miter lim="800000"/>
                <a:tailEnd type="triangle"/>
              </a:ln>
              <a:effectLst/>
            </p:spPr>
          </p:cxnSp>
          <p:grpSp>
            <p:nvGrpSpPr>
              <p:cNvPr id="119" name="Group 118">
                <a:extLst>
                  <a:ext uri="{FF2B5EF4-FFF2-40B4-BE49-F238E27FC236}">
                    <a16:creationId xmlns:a16="http://schemas.microsoft.com/office/drawing/2014/main" id="{02847C36-F8E2-4D62-AF41-5F43FC42D184}"/>
                  </a:ext>
                </a:extLst>
              </p:cNvPr>
              <p:cNvGrpSpPr/>
              <p:nvPr/>
            </p:nvGrpSpPr>
            <p:grpSpPr>
              <a:xfrm>
                <a:off x="7047375" y="2544103"/>
                <a:ext cx="1539583" cy="297920"/>
                <a:chOff x="2244824" y="2243752"/>
                <a:chExt cx="1539583" cy="297920"/>
              </a:xfrm>
            </p:grpSpPr>
            <p:grpSp>
              <p:nvGrpSpPr>
                <p:cNvPr id="135" name="Group 134">
                  <a:extLst>
                    <a:ext uri="{FF2B5EF4-FFF2-40B4-BE49-F238E27FC236}">
                      <a16:creationId xmlns:a16="http://schemas.microsoft.com/office/drawing/2014/main" id="{1992A8A0-A030-45E6-9ABE-82368CA7433C}"/>
                    </a:ext>
                  </a:extLst>
                </p:cNvPr>
                <p:cNvGrpSpPr/>
                <p:nvPr/>
              </p:nvGrpSpPr>
              <p:grpSpPr>
                <a:xfrm>
                  <a:off x="2244824" y="2243752"/>
                  <a:ext cx="1519300" cy="297920"/>
                  <a:chOff x="1297053" y="3307606"/>
                  <a:chExt cx="1519300" cy="297920"/>
                </a:xfrm>
              </p:grpSpPr>
              <p:sp>
                <p:nvSpPr>
                  <p:cNvPr id="140" name="Rectangle 139">
                    <a:extLst>
                      <a:ext uri="{FF2B5EF4-FFF2-40B4-BE49-F238E27FC236}">
                        <a16:creationId xmlns:a16="http://schemas.microsoft.com/office/drawing/2014/main" id="{DBD8FEEF-A608-47DD-B8B5-C877D894E49B}"/>
                      </a:ext>
                    </a:extLst>
                  </p:cNvPr>
                  <p:cNvSpPr/>
                  <p:nvPr/>
                </p:nvSpPr>
                <p:spPr>
                  <a:xfrm>
                    <a:off x="1297053" y="3307606"/>
                    <a:ext cx="1519300" cy="297920"/>
                  </a:xfrm>
                  <a:prstGeom prst="rect">
                    <a:avLst/>
                  </a:prstGeom>
                  <a:solidFill>
                    <a:srgbClr val="FFFFFF"/>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141" name="TextBox 140">
                    <a:extLst>
                      <a:ext uri="{FF2B5EF4-FFF2-40B4-BE49-F238E27FC236}">
                        <a16:creationId xmlns:a16="http://schemas.microsoft.com/office/drawing/2014/main" id="{72568552-1A32-47B7-B9FD-5733465DA42D}"/>
                      </a:ext>
                    </a:extLst>
                  </p:cNvPr>
                  <p:cNvSpPr txBox="1"/>
                  <p:nvPr/>
                </p:nvSpPr>
                <p:spPr>
                  <a:xfrm>
                    <a:off x="1537591" y="3316725"/>
                    <a:ext cx="1038225" cy="253916"/>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a:ln>
                          <a:noFill/>
                        </a:ln>
                        <a:solidFill>
                          <a:srgbClr val="254E53"/>
                        </a:solidFill>
                        <a:effectLst/>
                        <a:uLnTx/>
                        <a:uFillTx/>
                      </a:rPr>
                      <a:t>Plant Model</a:t>
                    </a:r>
                  </a:p>
                </p:txBody>
              </p:sp>
            </p:grpSp>
            <p:grpSp>
              <p:nvGrpSpPr>
                <p:cNvPr id="136" name="Group 135">
                  <a:extLst>
                    <a:ext uri="{FF2B5EF4-FFF2-40B4-BE49-F238E27FC236}">
                      <a16:creationId xmlns:a16="http://schemas.microsoft.com/office/drawing/2014/main" id="{D88B5E36-60A7-4A46-A63E-E3167024807C}"/>
                    </a:ext>
                  </a:extLst>
                </p:cNvPr>
                <p:cNvGrpSpPr/>
                <p:nvPr/>
              </p:nvGrpSpPr>
              <p:grpSpPr>
                <a:xfrm>
                  <a:off x="3748407" y="2279515"/>
                  <a:ext cx="36000" cy="209011"/>
                  <a:chOff x="3748407" y="2279515"/>
                  <a:chExt cx="36000" cy="209011"/>
                </a:xfrm>
              </p:grpSpPr>
              <p:sp>
                <p:nvSpPr>
                  <p:cNvPr id="137" name="Rectangle 136">
                    <a:extLst>
                      <a:ext uri="{FF2B5EF4-FFF2-40B4-BE49-F238E27FC236}">
                        <a16:creationId xmlns:a16="http://schemas.microsoft.com/office/drawing/2014/main" id="{7D2E0156-107E-4D74-9C7D-13200193E965}"/>
                      </a:ext>
                    </a:extLst>
                  </p:cNvPr>
                  <p:cNvSpPr/>
                  <p:nvPr/>
                </p:nvSpPr>
                <p:spPr>
                  <a:xfrm>
                    <a:off x="3748407" y="2279515"/>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138" name="Rectangle 137">
                    <a:extLst>
                      <a:ext uri="{FF2B5EF4-FFF2-40B4-BE49-F238E27FC236}">
                        <a16:creationId xmlns:a16="http://schemas.microsoft.com/office/drawing/2014/main" id="{6528160B-20C1-42D5-897B-F72D5E5D6D79}"/>
                      </a:ext>
                    </a:extLst>
                  </p:cNvPr>
                  <p:cNvSpPr/>
                  <p:nvPr/>
                </p:nvSpPr>
                <p:spPr>
                  <a:xfrm>
                    <a:off x="3748407" y="2452526"/>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139" name="Rectangle 138">
                    <a:extLst>
                      <a:ext uri="{FF2B5EF4-FFF2-40B4-BE49-F238E27FC236}">
                        <a16:creationId xmlns:a16="http://schemas.microsoft.com/office/drawing/2014/main" id="{534ED714-9AB7-42FF-8160-FA3682EFB2BE}"/>
                      </a:ext>
                    </a:extLst>
                  </p:cNvPr>
                  <p:cNvSpPr/>
                  <p:nvPr/>
                </p:nvSpPr>
                <p:spPr>
                  <a:xfrm>
                    <a:off x="3748407" y="2366020"/>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grpSp>
          </p:grpSp>
          <p:grpSp>
            <p:nvGrpSpPr>
              <p:cNvPr id="120" name="Group 119">
                <a:extLst>
                  <a:ext uri="{FF2B5EF4-FFF2-40B4-BE49-F238E27FC236}">
                    <a16:creationId xmlns:a16="http://schemas.microsoft.com/office/drawing/2014/main" id="{AD52C79B-2341-4276-A2B6-3FE9F9274EEB}"/>
                  </a:ext>
                </a:extLst>
              </p:cNvPr>
              <p:cNvGrpSpPr/>
              <p:nvPr/>
            </p:nvGrpSpPr>
            <p:grpSpPr>
              <a:xfrm>
                <a:off x="8610559" y="5325967"/>
                <a:ext cx="36000" cy="279507"/>
                <a:chOff x="3808008" y="5619976"/>
                <a:chExt cx="36000" cy="279507"/>
              </a:xfrm>
            </p:grpSpPr>
            <p:sp>
              <p:nvSpPr>
                <p:cNvPr id="133" name="Rectangle 132">
                  <a:extLst>
                    <a:ext uri="{FF2B5EF4-FFF2-40B4-BE49-F238E27FC236}">
                      <a16:creationId xmlns:a16="http://schemas.microsoft.com/office/drawing/2014/main" id="{94038ED1-140E-4679-9681-FE91DA642F64}"/>
                    </a:ext>
                  </a:extLst>
                </p:cNvPr>
                <p:cNvSpPr/>
                <p:nvPr/>
              </p:nvSpPr>
              <p:spPr>
                <a:xfrm>
                  <a:off x="3808008" y="5619976"/>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134" name="Rectangle 133">
                  <a:extLst>
                    <a:ext uri="{FF2B5EF4-FFF2-40B4-BE49-F238E27FC236}">
                      <a16:creationId xmlns:a16="http://schemas.microsoft.com/office/drawing/2014/main" id="{7BD64428-DB6C-4D9E-A693-6278A9D4E3AD}"/>
                    </a:ext>
                  </a:extLst>
                </p:cNvPr>
                <p:cNvSpPr/>
                <p:nvPr/>
              </p:nvSpPr>
              <p:spPr>
                <a:xfrm>
                  <a:off x="3808008" y="5863483"/>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grpSp>
          <p:cxnSp>
            <p:nvCxnSpPr>
              <p:cNvPr id="121" name="Connector: Elbow 120">
                <a:extLst>
                  <a:ext uri="{FF2B5EF4-FFF2-40B4-BE49-F238E27FC236}">
                    <a16:creationId xmlns:a16="http://schemas.microsoft.com/office/drawing/2014/main" id="{72683F3D-4A07-408A-A3E6-164688D27B50}"/>
                  </a:ext>
                </a:extLst>
              </p:cNvPr>
              <p:cNvCxnSpPr>
                <a:cxnSpLocks/>
              </p:cNvCxnSpPr>
              <p:nvPr/>
            </p:nvCxnSpPr>
            <p:spPr>
              <a:xfrm>
                <a:off x="8586958" y="2597866"/>
                <a:ext cx="59601" cy="2989608"/>
              </a:xfrm>
              <a:prstGeom prst="bentConnector3">
                <a:avLst>
                  <a:gd name="adj1" fmla="val 573046"/>
                </a:avLst>
              </a:prstGeom>
              <a:noFill/>
              <a:ln w="6350" cap="flat" cmpd="sng" algn="ctr">
                <a:solidFill>
                  <a:srgbClr val="006BB7"/>
                </a:solidFill>
                <a:prstDash val="solid"/>
                <a:miter lim="800000"/>
                <a:tailEnd type="triangle"/>
              </a:ln>
              <a:effectLst/>
            </p:spPr>
          </p:cxnSp>
          <p:sp>
            <p:nvSpPr>
              <p:cNvPr id="122" name="Rectangle 121">
                <a:extLst>
                  <a:ext uri="{FF2B5EF4-FFF2-40B4-BE49-F238E27FC236}">
                    <a16:creationId xmlns:a16="http://schemas.microsoft.com/office/drawing/2014/main" id="{53E1E66B-47F3-44F4-B88F-F482708CF073}"/>
                  </a:ext>
                </a:extLst>
              </p:cNvPr>
              <p:cNvSpPr/>
              <p:nvPr/>
            </p:nvSpPr>
            <p:spPr>
              <a:xfrm>
                <a:off x="8904041" y="2579707"/>
                <a:ext cx="785793" cy="18466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chemeClr val="bg1"/>
                    </a:solidFill>
                    <a:effectLst/>
                    <a:uLnTx/>
                    <a:uFillTx/>
                  </a:rPr>
                  <a:t>Target responses</a:t>
                </a:r>
              </a:p>
            </p:txBody>
          </p:sp>
          <mc:AlternateContent xmlns:mc="http://schemas.openxmlformats.org/markup-compatibility/2006" xmlns:a14="http://schemas.microsoft.com/office/drawing/2010/main">
            <mc:Choice Requires="a14">
              <p:sp>
                <p:nvSpPr>
                  <p:cNvPr id="123" name="Rectangle 122">
                    <a:extLst>
                      <a:ext uri="{FF2B5EF4-FFF2-40B4-BE49-F238E27FC236}">
                        <a16:creationId xmlns:a16="http://schemas.microsoft.com/office/drawing/2014/main" id="{9B76A2B4-1B70-4880-907D-546B2AA70DF5}"/>
                      </a:ext>
                    </a:extLst>
                  </p:cNvPr>
                  <p:cNvSpPr/>
                  <p:nvPr/>
                </p:nvSpPr>
                <p:spPr>
                  <a:xfrm>
                    <a:off x="7156627" y="5368045"/>
                    <a:ext cx="1317348" cy="31553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 MSE </a:t>
                    </a:r>
                    <a14:m>
                      <m:oMath xmlns:m="http://schemas.openxmlformats.org/officeDocument/2006/math">
                        <m:f>
                          <m:fPr>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fPr>
                          <m:num>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1</m:t>
                            </m:r>
                          </m:num>
                          <m:den>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𝑛</m:t>
                            </m:r>
                          </m:den>
                        </m:f>
                        <m:nary>
                          <m:naryPr>
                            <m:chr m:val="∑"/>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naryPr>
                          <m:sub>
                            <m:r>
                              <m:rPr>
                                <m:brk m:alnAt="23"/>
                              </m:r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𝑖</m:t>
                            </m:r>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=1</m:t>
                            </m:r>
                          </m:sub>
                          <m:sup>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𝑛</m:t>
                            </m:r>
                          </m:sup>
                          <m:e>
                            <m:d>
                              <m:dPr>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dPr>
                              <m:e>
                                <m:sSub>
                                  <m:sSubPr>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sSubPr>
                                  <m:e>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𝑦</m:t>
                                    </m:r>
                                  </m:e>
                                  <m:sub>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𝑟𝑒𝑠𝑝𝑜𝑛𝑠𝑒</m:t>
                                    </m:r>
                                  </m:sub>
                                </m:sSub>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m:t>
                                </m:r>
                                <m:sSub>
                                  <m:sSubPr>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sSubPr>
                                  <m:e>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𝑦</m:t>
                                    </m:r>
                                  </m:e>
                                  <m:sub>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𝑡𝑎𝑟𝑔𝑒𝑡</m:t>
                                    </m:r>
                                  </m:sub>
                                </m:sSub>
                              </m:e>
                            </m:d>
                          </m:e>
                        </m:nary>
                      </m:oMath>
                    </a14:m>
                    <a:endParaRPr kumimoji="0" lang="en-GB" sz="600" b="0" i="0" u="none" strike="noStrike" kern="0" cap="none" spc="0" normalizeH="0" baseline="0" noProof="0">
                      <a:ln>
                        <a:noFill/>
                      </a:ln>
                      <a:solidFill>
                        <a:srgbClr val="254E5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 Actuator movements penalty</a:t>
                    </a:r>
                  </a:p>
                </p:txBody>
              </p:sp>
            </mc:Choice>
            <mc:Fallback xmlns="">
              <p:sp>
                <p:nvSpPr>
                  <p:cNvPr id="326" name="Rectangle 325">
                    <a:extLst>
                      <a:ext uri="{FF2B5EF4-FFF2-40B4-BE49-F238E27FC236}">
                        <a16:creationId xmlns:a16="http://schemas.microsoft.com/office/drawing/2014/main" id="{986C4695-A9E3-4B3F-A493-42EACE28C982}"/>
                      </a:ext>
                    </a:extLst>
                  </p:cNvPr>
                  <p:cNvSpPr>
                    <a:spLocks noRot="1" noChangeAspect="1" noMove="1" noResize="1" noEditPoints="1" noAdjustHandles="1" noChangeArrowheads="1" noChangeShapeType="1" noTextEdit="1"/>
                  </p:cNvSpPr>
                  <p:nvPr/>
                </p:nvSpPr>
                <p:spPr>
                  <a:xfrm>
                    <a:off x="7156627" y="5368045"/>
                    <a:ext cx="1317348" cy="315536"/>
                  </a:xfrm>
                  <a:prstGeom prst="rect">
                    <a:avLst/>
                  </a:prstGeom>
                  <a:blipFill>
                    <a:blip r:embed="rId9"/>
                    <a:stretch>
                      <a:fillRect t="-35294" b="-31373"/>
                    </a:stretch>
                  </a:blipFill>
                </p:spPr>
                <p:txBody>
                  <a:bodyPr/>
                  <a:lstStyle/>
                  <a:p>
                    <a:r>
                      <a:rPr lang="en-GB">
                        <a:noFill/>
                      </a:rPr>
                      <a:t> </a:t>
                    </a:r>
                  </a:p>
                </p:txBody>
              </p:sp>
            </mc:Fallback>
          </mc:AlternateContent>
          <p:sp>
            <p:nvSpPr>
              <p:cNvPr id="124" name="TextBox 123">
                <a:extLst>
                  <a:ext uri="{FF2B5EF4-FFF2-40B4-BE49-F238E27FC236}">
                    <a16:creationId xmlns:a16="http://schemas.microsoft.com/office/drawing/2014/main" id="{60D8CA69-FD22-4FAE-9C6B-8AFC592268EC}"/>
                  </a:ext>
                </a:extLst>
              </p:cNvPr>
              <p:cNvSpPr txBox="1"/>
              <p:nvPr/>
            </p:nvSpPr>
            <p:spPr>
              <a:xfrm>
                <a:off x="6152529" y="4387788"/>
                <a:ext cx="519694" cy="18466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Gradients</a:t>
                </a:r>
              </a:p>
            </p:txBody>
          </p:sp>
          <p:sp>
            <p:nvSpPr>
              <p:cNvPr id="125" name="TextBox 124">
                <a:extLst>
                  <a:ext uri="{FF2B5EF4-FFF2-40B4-BE49-F238E27FC236}">
                    <a16:creationId xmlns:a16="http://schemas.microsoft.com/office/drawing/2014/main" id="{3158F5E2-8AD4-402D-B79B-CC645AA15D57}"/>
                  </a:ext>
                </a:extLst>
              </p:cNvPr>
              <p:cNvSpPr txBox="1"/>
              <p:nvPr/>
            </p:nvSpPr>
            <p:spPr>
              <a:xfrm>
                <a:off x="5682255" y="4218915"/>
                <a:ext cx="603252"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rgbClr val="254E53"/>
                    </a:solidFill>
                    <a:effectLst/>
                    <a:uLnTx/>
                    <a:uFillTx/>
                  </a:rPr>
                  <a:t>Initial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rgbClr val="254E53"/>
                    </a:solidFill>
                    <a:effectLst/>
                    <a:uLnTx/>
                    <a:uFillTx/>
                  </a:rPr>
                  <a:t>start maps</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rgbClr val="254E53"/>
                    </a:solidFill>
                    <a:effectLst/>
                    <a:uLnTx/>
                    <a:uFillTx/>
                  </a:rPr>
                  <a:t>(from GA)</a:t>
                </a:r>
              </a:p>
            </p:txBody>
          </p:sp>
          <p:cxnSp>
            <p:nvCxnSpPr>
              <p:cNvPr id="126" name="Connector: Elbow 125">
                <a:extLst>
                  <a:ext uri="{FF2B5EF4-FFF2-40B4-BE49-F238E27FC236}">
                    <a16:creationId xmlns:a16="http://schemas.microsoft.com/office/drawing/2014/main" id="{F93FDF9B-D40D-49D5-9AED-2DD1F34D5072}"/>
                  </a:ext>
                </a:extLst>
              </p:cNvPr>
              <p:cNvCxnSpPr>
                <a:cxnSpLocks/>
              </p:cNvCxnSpPr>
              <p:nvPr/>
            </p:nvCxnSpPr>
            <p:spPr>
              <a:xfrm flipV="1">
                <a:off x="5238135" y="4215857"/>
                <a:ext cx="938497" cy="1953491"/>
              </a:xfrm>
              <a:prstGeom prst="bentConnector3">
                <a:avLst>
                  <a:gd name="adj1" fmla="val 50000"/>
                </a:avLst>
              </a:prstGeom>
              <a:noFill/>
              <a:ln w="38100" cap="flat" cmpd="sng" algn="ctr">
                <a:solidFill>
                  <a:srgbClr val="006BB7"/>
                </a:solidFill>
                <a:prstDash val="solid"/>
                <a:miter lim="800000"/>
                <a:tailEnd type="triangle"/>
              </a:ln>
              <a:effectLst/>
            </p:spPr>
          </p:cxnSp>
          <p:cxnSp>
            <p:nvCxnSpPr>
              <p:cNvPr id="127" name="Connector: Elbow 126">
                <a:extLst>
                  <a:ext uri="{FF2B5EF4-FFF2-40B4-BE49-F238E27FC236}">
                    <a16:creationId xmlns:a16="http://schemas.microsoft.com/office/drawing/2014/main" id="{82BEE511-268B-4DB3-955F-AE0366ADB67D}"/>
                  </a:ext>
                </a:extLst>
              </p:cNvPr>
              <p:cNvCxnSpPr>
                <a:cxnSpLocks/>
                <a:stCxn id="113" idx="1"/>
              </p:cNvCxnSpPr>
              <p:nvPr/>
            </p:nvCxnSpPr>
            <p:spPr>
              <a:xfrm rot="10800000">
                <a:off x="6916994" y="4300845"/>
                <a:ext cx="225518" cy="1169996"/>
              </a:xfrm>
              <a:prstGeom prst="bentConnector2">
                <a:avLst/>
              </a:prstGeom>
              <a:noFill/>
              <a:ln w="6350" cap="flat" cmpd="sng" algn="ctr">
                <a:solidFill>
                  <a:srgbClr val="006BB7"/>
                </a:solidFill>
                <a:prstDash val="solid"/>
                <a:miter lim="800000"/>
                <a:tailEnd type="triangle"/>
              </a:ln>
              <a:effectLst/>
            </p:spPr>
          </p:cxnSp>
          <p:grpSp>
            <p:nvGrpSpPr>
              <p:cNvPr id="128" name="Group 127">
                <a:extLst>
                  <a:ext uri="{FF2B5EF4-FFF2-40B4-BE49-F238E27FC236}">
                    <a16:creationId xmlns:a16="http://schemas.microsoft.com/office/drawing/2014/main" id="{C2DAE9DC-D4F5-4E1F-8E65-92A841B1593E}"/>
                  </a:ext>
                </a:extLst>
              </p:cNvPr>
              <p:cNvGrpSpPr/>
              <p:nvPr/>
            </p:nvGrpSpPr>
            <p:grpSpPr>
              <a:xfrm>
                <a:off x="6176632" y="3954350"/>
                <a:ext cx="36000" cy="279507"/>
                <a:chOff x="3808008" y="5619976"/>
                <a:chExt cx="36000" cy="279507"/>
              </a:xfrm>
            </p:grpSpPr>
            <p:sp>
              <p:nvSpPr>
                <p:cNvPr id="131" name="Rectangle 130">
                  <a:extLst>
                    <a:ext uri="{FF2B5EF4-FFF2-40B4-BE49-F238E27FC236}">
                      <a16:creationId xmlns:a16="http://schemas.microsoft.com/office/drawing/2014/main" id="{00520F5D-492B-465E-BB2A-F0292E878500}"/>
                    </a:ext>
                  </a:extLst>
                </p:cNvPr>
                <p:cNvSpPr/>
                <p:nvPr/>
              </p:nvSpPr>
              <p:spPr>
                <a:xfrm>
                  <a:off x="3808008" y="5619976"/>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132" name="Rectangle 131">
                  <a:extLst>
                    <a:ext uri="{FF2B5EF4-FFF2-40B4-BE49-F238E27FC236}">
                      <a16:creationId xmlns:a16="http://schemas.microsoft.com/office/drawing/2014/main" id="{EFE07285-532F-4841-B000-EF754854B32B}"/>
                    </a:ext>
                  </a:extLst>
                </p:cNvPr>
                <p:cNvSpPr/>
                <p:nvPr/>
              </p:nvSpPr>
              <p:spPr>
                <a:xfrm>
                  <a:off x="3808008" y="5863483"/>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grpSp>
          <p:sp>
            <p:nvSpPr>
              <p:cNvPr id="129" name="TextBox 128">
                <a:extLst>
                  <a:ext uri="{FF2B5EF4-FFF2-40B4-BE49-F238E27FC236}">
                    <a16:creationId xmlns:a16="http://schemas.microsoft.com/office/drawing/2014/main" id="{BF61839F-EA9E-42B3-8974-01FBBC5DABCF}"/>
                  </a:ext>
                </a:extLst>
              </p:cNvPr>
              <p:cNvSpPr txBox="1"/>
              <p:nvPr/>
            </p:nvSpPr>
            <p:spPr>
              <a:xfrm>
                <a:off x="5494803" y="3940444"/>
                <a:ext cx="691899"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Operating point selection</a:t>
                </a:r>
              </a:p>
            </p:txBody>
          </p:sp>
          <p:cxnSp>
            <p:nvCxnSpPr>
              <p:cNvPr id="130" name="Connector: Elbow 129">
                <a:extLst>
                  <a:ext uri="{FF2B5EF4-FFF2-40B4-BE49-F238E27FC236}">
                    <a16:creationId xmlns:a16="http://schemas.microsoft.com/office/drawing/2014/main" id="{5B331546-8DE1-424E-837B-C4D4C7212DD2}"/>
                  </a:ext>
                </a:extLst>
              </p:cNvPr>
              <p:cNvCxnSpPr>
                <a:cxnSpLocks/>
                <a:stCxn id="101" idx="4"/>
              </p:cNvCxnSpPr>
              <p:nvPr/>
            </p:nvCxnSpPr>
            <p:spPr>
              <a:xfrm rot="5400000" flipH="1" flipV="1">
                <a:off x="5345577" y="3243245"/>
                <a:ext cx="101949" cy="1560159"/>
              </a:xfrm>
              <a:prstGeom prst="bentConnector4">
                <a:avLst>
                  <a:gd name="adj1" fmla="val -77858"/>
                  <a:gd name="adj2" fmla="val 55226"/>
                </a:avLst>
              </a:prstGeom>
              <a:noFill/>
              <a:ln w="6350" cap="flat" cmpd="sng" algn="ctr">
                <a:solidFill>
                  <a:srgbClr val="FF0000"/>
                </a:solidFill>
                <a:prstDash val="solid"/>
                <a:miter lim="800000"/>
                <a:tailEnd type="triangle"/>
              </a:ln>
              <a:effectLst/>
            </p:spPr>
          </p:cxnSp>
        </p:grpSp>
      </p:grpSp>
      <p:grpSp>
        <p:nvGrpSpPr>
          <p:cNvPr id="162" name="Group 161">
            <a:extLst>
              <a:ext uri="{FF2B5EF4-FFF2-40B4-BE49-F238E27FC236}">
                <a16:creationId xmlns:a16="http://schemas.microsoft.com/office/drawing/2014/main" id="{6DE16B5D-C40E-4A9F-AB3E-2237EE02B6C3}"/>
              </a:ext>
            </a:extLst>
          </p:cNvPr>
          <p:cNvGrpSpPr/>
          <p:nvPr/>
        </p:nvGrpSpPr>
        <p:grpSpPr>
          <a:xfrm>
            <a:off x="635175" y="1571659"/>
            <a:ext cx="5085861" cy="288000"/>
            <a:chOff x="256772" y="2048307"/>
            <a:chExt cx="4560497" cy="288000"/>
          </a:xfrm>
        </p:grpSpPr>
        <p:sp>
          <p:nvSpPr>
            <p:cNvPr id="163" name="Arrow: Pentagon 162">
              <a:extLst>
                <a:ext uri="{FF2B5EF4-FFF2-40B4-BE49-F238E27FC236}">
                  <a16:creationId xmlns:a16="http://schemas.microsoft.com/office/drawing/2014/main" id="{8DF51407-C5DB-4FA9-B6EF-3A74228BEBF7}"/>
                </a:ext>
              </a:extLst>
            </p:cNvPr>
            <p:cNvSpPr/>
            <p:nvPr/>
          </p:nvSpPr>
          <p:spPr bwMode="auto">
            <a:xfrm>
              <a:off x="4507274" y="2048307"/>
              <a:ext cx="309995" cy="288000"/>
            </a:xfrm>
            <a:prstGeom prst="homePlate">
              <a:avLst/>
            </a:prstGeom>
            <a:solidFill>
              <a:srgbClr val="3399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000000"/>
                </a:solidFill>
                <a:effectLst/>
                <a:uLnTx/>
                <a:uFillTx/>
              </a:endParaRPr>
            </a:p>
          </p:txBody>
        </p:sp>
        <p:sp>
          <p:nvSpPr>
            <p:cNvPr id="164" name="Arrow: Pentagon 163">
              <a:extLst>
                <a:ext uri="{FF2B5EF4-FFF2-40B4-BE49-F238E27FC236}">
                  <a16:creationId xmlns:a16="http://schemas.microsoft.com/office/drawing/2014/main" id="{3C0BEBA3-640B-4EAC-B05B-CEEE036F75C9}"/>
                </a:ext>
              </a:extLst>
            </p:cNvPr>
            <p:cNvSpPr/>
            <p:nvPr/>
          </p:nvSpPr>
          <p:spPr bwMode="auto">
            <a:xfrm flipH="1">
              <a:off x="256772" y="2048307"/>
              <a:ext cx="309995" cy="288000"/>
            </a:xfrm>
            <a:prstGeom prst="homePlate">
              <a:avLst/>
            </a:prstGeom>
            <a:solidFill>
              <a:srgbClr val="3399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000000"/>
                </a:solidFill>
                <a:effectLst/>
                <a:uLnTx/>
                <a:uFillTx/>
              </a:endParaRPr>
            </a:p>
          </p:txBody>
        </p:sp>
        <p:sp>
          <p:nvSpPr>
            <p:cNvPr id="165" name="Rectangle 164">
              <a:extLst>
                <a:ext uri="{FF2B5EF4-FFF2-40B4-BE49-F238E27FC236}">
                  <a16:creationId xmlns:a16="http://schemas.microsoft.com/office/drawing/2014/main" id="{5995FD85-1229-4835-906F-2449786B8720}"/>
                </a:ext>
              </a:extLst>
            </p:cNvPr>
            <p:cNvSpPr/>
            <p:nvPr/>
          </p:nvSpPr>
          <p:spPr bwMode="auto">
            <a:xfrm>
              <a:off x="566884" y="2048307"/>
              <a:ext cx="3940389" cy="288000"/>
            </a:xfrm>
            <a:prstGeom prst="rect">
              <a:avLst/>
            </a:prstGeom>
            <a:solidFill>
              <a:srgbClr val="3399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uLnTx/>
                  <a:uFillTx/>
                </a:rPr>
                <a:t>Stage 1: Optimise using GA for all operating points</a:t>
              </a:r>
            </a:p>
          </p:txBody>
        </p:sp>
      </p:grpSp>
      <p:grpSp>
        <p:nvGrpSpPr>
          <p:cNvPr id="166" name="Group 165">
            <a:extLst>
              <a:ext uri="{FF2B5EF4-FFF2-40B4-BE49-F238E27FC236}">
                <a16:creationId xmlns:a16="http://schemas.microsoft.com/office/drawing/2014/main" id="{F0DCEA7D-3D32-4811-AFA9-9AAF9754442B}"/>
              </a:ext>
            </a:extLst>
          </p:cNvPr>
          <p:cNvGrpSpPr/>
          <p:nvPr/>
        </p:nvGrpSpPr>
        <p:grpSpPr>
          <a:xfrm>
            <a:off x="5721157" y="1571659"/>
            <a:ext cx="6168173" cy="288000"/>
            <a:chOff x="256772" y="2048307"/>
            <a:chExt cx="5892258" cy="288000"/>
          </a:xfrm>
        </p:grpSpPr>
        <p:sp>
          <p:nvSpPr>
            <p:cNvPr id="167" name="Arrow: Pentagon 166">
              <a:extLst>
                <a:ext uri="{FF2B5EF4-FFF2-40B4-BE49-F238E27FC236}">
                  <a16:creationId xmlns:a16="http://schemas.microsoft.com/office/drawing/2014/main" id="{25FCA200-AF55-42AD-950A-61AF5E9EE624}"/>
                </a:ext>
              </a:extLst>
            </p:cNvPr>
            <p:cNvSpPr/>
            <p:nvPr/>
          </p:nvSpPr>
          <p:spPr bwMode="auto">
            <a:xfrm>
              <a:off x="5839035" y="2048307"/>
              <a:ext cx="309995" cy="288000"/>
            </a:xfrm>
            <a:prstGeom prst="homePlate">
              <a:avLst/>
            </a:prstGeom>
            <a:solidFill>
              <a:srgbClr val="3399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000000"/>
                </a:solidFill>
                <a:effectLst/>
                <a:uLnTx/>
                <a:uFillTx/>
              </a:endParaRPr>
            </a:p>
          </p:txBody>
        </p:sp>
        <p:sp>
          <p:nvSpPr>
            <p:cNvPr id="168" name="Arrow: Pentagon 167">
              <a:extLst>
                <a:ext uri="{FF2B5EF4-FFF2-40B4-BE49-F238E27FC236}">
                  <a16:creationId xmlns:a16="http://schemas.microsoft.com/office/drawing/2014/main" id="{6963E7A8-FD71-4324-A747-5D23AF4A462E}"/>
                </a:ext>
              </a:extLst>
            </p:cNvPr>
            <p:cNvSpPr/>
            <p:nvPr/>
          </p:nvSpPr>
          <p:spPr bwMode="auto">
            <a:xfrm flipH="1">
              <a:off x="256772" y="2048307"/>
              <a:ext cx="309995" cy="288000"/>
            </a:xfrm>
            <a:prstGeom prst="homePlate">
              <a:avLst/>
            </a:prstGeom>
            <a:solidFill>
              <a:srgbClr val="3399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000000"/>
                </a:solidFill>
                <a:effectLst/>
                <a:uLnTx/>
                <a:uFillTx/>
              </a:endParaRPr>
            </a:p>
          </p:txBody>
        </p:sp>
        <p:sp>
          <p:nvSpPr>
            <p:cNvPr id="169" name="Rectangle 168">
              <a:extLst>
                <a:ext uri="{FF2B5EF4-FFF2-40B4-BE49-F238E27FC236}">
                  <a16:creationId xmlns:a16="http://schemas.microsoft.com/office/drawing/2014/main" id="{8BD843CA-1D23-4B10-BD28-6B17BE0D3D68}"/>
                </a:ext>
              </a:extLst>
            </p:cNvPr>
            <p:cNvSpPr/>
            <p:nvPr/>
          </p:nvSpPr>
          <p:spPr bwMode="auto">
            <a:xfrm>
              <a:off x="566883" y="2048307"/>
              <a:ext cx="5370671" cy="288000"/>
            </a:xfrm>
            <a:prstGeom prst="rect">
              <a:avLst/>
            </a:prstGeom>
            <a:solidFill>
              <a:srgbClr val="3399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uLnTx/>
                  <a:uFillTx/>
                </a:rPr>
                <a:t>Stage 2: Fine tune gain map for full test cycle</a:t>
              </a:r>
            </a:p>
          </p:txBody>
        </p:sp>
      </p:grpSp>
      <p:grpSp>
        <p:nvGrpSpPr>
          <p:cNvPr id="170" name="Group 169">
            <a:extLst>
              <a:ext uri="{FF2B5EF4-FFF2-40B4-BE49-F238E27FC236}">
                <a16:creationId xmlns:a16="http://schemas.microsoft.com/office/drawing/2014/main" id="{1C747995-2DE3-44CE-BCC6-9A4DFDA14938}"/>
              </a:ext>
            </a:extLst>
          </p:cNvPr>
          <p:cNvGrpSpPr/>
          <p:nvPr/>
        </p:nvGrpSpPr>
        <p:grpSpPr>
          <a:xfrm>
            <a:off x="6565979" y="1919398"/>
            <a:ext cx="5165838" cy="4562403"/>
            <a:chOff x="6399724" y="2067180"/>
            <a:chExt cx="5165838" cy="4562403"/>
          </a:xfrm>
        </p:grpSpPr>
        <p:sp>
          <p:nvSpPr>
            <p:cNvPr id="171" name="Freeform: Shape 170">
              <a:extLst>
                <a:ext uri="{FF2B5EF4-FFF2-40B4-BE49-F238E27FC236}">
                  <a16:creationId xmlns:a16="http://schemas.microsoft.com/office/drawing/2014/main" id="{C376A63D-DB10-465C-9985-3BC33FA20BCB}"/>
                </a:ext>
              </a:extLst>
            </p:cNvPr>
            <p:cNvSpPr/>
            <p:nvPr/>
          </p:nvSpPr>
          <p:spPr>
            <a:xfrm>
              <a:off x="6399724" y="3594319"/>
              <a:ext cx="5129025" cy="3035264"/>
            </a:xfrm>
            <a:custGeom>
              <a:avLst/>
              <a:gdLst>
                <a:gd name="connsiteX0" fmla="*/ 2739146 w 5129025"/>
                <a:gd name="connsiteY0" fmla="*/ 0 h 3035264"/>
                <a:gd name="connsiteX1" fmla="*/ 5129025 w 5129025"/>
                <a:gd name="connsiteY1" fmla="*/ 0 h 3035264"/>
                <a:gd name="connsiteX2" fmla="*/ 5129025 w 5129025"/>
                <a:gd name="connsiteY2" fmla="*/ 2392420 h 3035264"/>
                <a:gd name="connsiteX3" fmla="*/ 5129025 w 5129025"/>
                <a:gd name="connsiteY3" fmla="*/ 2991324 h 3035264"/>
                <a:gd name="connsiteX4" fmla="*/ 5129025 w 5129025"/>
                <a:gd name="connsiteY4" fmla="*/ 3035264 h 3035264"/>
                <a:gd name="connsiteX5" fmla="*/ 0 w 5129025"/>
                <a:gd name="connsiteY5" fmla="*/ 3035264 h 3035264"/>
                <a:gd name="connsiteX6" fmla="*/ 0 w 5129025"/>
                <a:gd name="connsiteY6" fmla="*/ 2392420 h 3035264"/>
                <a:gd name="connsiteX7" fmla="*/ 2739146 w 5129025"/>
                <a:gd name="connsiteY7" fmla="*/ 2392420 h 303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025" h="3035264">
                  <a:moveTo>
                    <a:pt x="2739146" y="0"/>
                  </a:moveTo>
                  <a:lnTo>
                    <a:pt x="5129025" y="0"/>
                  </a:lnTo>
                  <a:lnTo>
                    <a:pt x="5129025" y="2392420"/>
                  </a:lnTo>
                  <a:lnTo>
                    <a:pt x="5129025" y="2991324"/>
                  </a:lnTo>
                  <a:lnTo>
                    <a:pt x="5129025" y="3035264"/>
                  </a:lnTo>
                  <a:lnTo>
                    <a:pt x="0" y="3035264"/>
                  </a:lnTo>
                  <a:lnTo>
                    <a:pt x="0" y="2392420"/>
                  </a:lnTo>
                  <a:lnTo>
                    <a:pt x="2739146" y="2392420"/>
                  </a:lnTo>
                  <a:close/>
                </a:path>
              </a:pathLst>
            </a:custGeom>
            <a:solidFill>
              <a:srgbClr val="FFFFFF">
                <a:lumMod val="95000"/>
              </a:srgbClr>
            </a:solidFill>
            <a:ln w="12700" cap="flat" cmpd="sng" algn="ctr">
              <a:solidFill>
                <a:srgbClr val="80808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172" name="TextBox 171">
              <a:extLst>
                <a:ext uri="{FF2B5EF4-FFF2-40B4-BE49-F238E27FC236}">
                  <a16:creationId xmlns:a16="http://schemas.microsoft.com/office/drawing/2014/main" id="{EDE33691-573F-4C7A-B8D1-5EE13F858A95}"/>
                </a:ext>
              </a:extLst>
            </p:cNvPr>
            <p:cNvSpPr txBox="1"/>
            <p:nvPr/>
          </p:nvSpPr>
          <p:spPr>
            <a:xfrm>
              <a:off x="9097235" y="3584315"/>
              <a:ext cx="1409360" cy="25391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a:ln>
                    <a:noFill/>
                  </a:ln>
                  <a:solidFill>
                    <a:srgbClr val="254E53"/>
                  </a:solidFill>
                  <a:effectLst/>
                  <a:uLnTx/>
                  <a:uFillTx/>
                </a:rPr>
                <a:t>Parallel Computing</a:t>
              </a:r>
            </a:p>
          </p:txBody>
        </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5EF8C50F-E18B-4316-BCA3-4E04CC09D8E5}"/>
                    </a:ext>
                  </a:extLst>
                </p:cNvPr>
                <p:cNvSpPr txBox="1"/>
                <p:nvPr/>
              </p:nvSpPr>
              <p:spPr>
                <a:xfrm>
                  <a:off x="9200597" y="3959662"/>
                  <a:ext cx="1598526" cy="443382"/>
                </a:xfrm>
                <a:prstGeom prst="rect">
                  <a:avLst/>
                </a:prstGeom>
                <a:solidFill>
                  <a:srgbClr val="FFFFFF"/>
                </a:solidFill>
                <a:ln>
                  <a:solidFill>
                    <a:srgbClr val="808080"/>
                  </a:solidFill>
                </a:ln>
              </p:spPr>
              <p:txBody>
                <a:bodyPr wrap="square" lIns="36000" tIns="36000" rIns="36000" bIns="36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dirty="0">
                      <a:ln>
                        <a:noFill/>
                      </a:ln>
                      <a:solidFill>
                        <a:srgbClr val="000000"/>
                      </a:solidFill>
                      <a:effectLst/>
                      <a:uLnTx/>
                      <a:uFillTx/>
                    </a:rPr>
                    <a:t>Add infinitesimal to maps</a:t>
                  </a:r>
                </a:p>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GB" sz="800" b="0" i="0" u="none" strike="noStrike" kern="0" cap="none" spc="0" normalizeH="0" baseline="0" noProof="0" smtClean="0">
                            <a:ln>
                              <a:noFill/>
                            </a:ln>
                            <a:solidFill>
                              <a:srgbClr val="000000"/>
                            </a:solidFill>
                            <a:effectLst/>
                            <a:uLnTx/>
                            <a:uFillTx/>
                            <a:latin typeface="Cambria Math" panose="02040503050406030204" pitchFamily="18" charset="0"/>
                          </a:rPr>
                          <m:t>x</m:t>
                        </m:r>
                        <m:r>
                          <a:rPr kumimoji="0" lang="en-GB" sz="800" b="0" i="0" u="none" strike="noStrike" kern="0" cap="none" spc="0" normalizeH="0" baseline="0" noProof="0" smtClean="0">
                            <a:ln>
                              <a:noFill/>
                            </a:ln>
                            <a:solidFill>
                              <a:srgbClr val="000000"/>
                            </a:solidFill>
                            <a:effectLst/>
                            <a:uLnTx/>
                            <a:uFillTx/>
                            <a:latin typeface="Cambria Math" panose="02040503050406030204" pitchFamily="18" charset="0"/>
                          </a:rPr>
                          <m:t>=</m:t>
                        </m:r>
                        <m:r>
                          <m:rPr>
                            <m:sty m:val="p"/>
                          </m:rPr>
                          <a:rPr kumimoji="0" lang="en-GB" sz="800" b="0" i="0" u="none" strike="noStrike" kern="0" cap="none" spc="0" normalizeH="0" baseline="0" noProof="0" smtClean="0">
                            <a:ln>
                              <a:noFill/>
                            </a:ln>
                            <a:solidFill>
                              <a:srgbClr val="000000"/>
                            </a:solidFill>
                            <a:effectLst/>
                            <a:uLnTx/>
                            <a:uFillTx/>
                            <a:latin typeface="Cambria Math" panose="02040503050406030204" pitchFamily="18" charset="0"/>
                          </a:rPr>
                          <m:t>x</m:t>
                        </m:r>
                        <m:r>
                          <a:rPr kumimoji="0" lang="en-GB" sz="800" b="0" i="0" u="none" strike="noStrike" kern="0" cap="none" spc="0" normalizeH="0" baseline="0" noProof="0" smtClean="0">
                            <a:ln>
                              <a:noFill/>
                            </a:ln>
                            <a:solidFill>
                              <a:srgbClr val="000000"/>
                            </a:solidFill>
                            <a:effectLst/>
                            <a:uLnTx/>
                            <a:uFillTx/>
                            <a:latin typeface="Cambria Math" panose="02040503050406030204" pitchFamily="18" charset="0"/>
                          </a:rPr>
                          <m:t>+</m:t>
                        </m:r>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𝑝𝑎𝑟𝑎𝑚</m:t>
                        </m:r>
                      </m:oMath>
                    </m:oMathPara>
                  </a14:m>
                  <a:endParaRPr kumimoji="0" lang="en-GB" sz="800" b="0" i="0" u="none" strike="noStrike" kern="0" cap="none" spc="0" normalizeH="0" baseline="0" noProof="0" dirty="0">
                    <a:ln>
                      <a:noFill/>
                    </a:ln>
                    <a:solidFill>
                      <a:srgbClr val="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000000"/>
                      </a:solidFill>
                      <a:effectLst/>
                      <a:uLnTx/>
                      <a:uFillTx/>
                    </a:rPr>
                    <a:t>Where: </a:t>
                  </a:r>
                  <a14:m>
                    <m:oMath xmlns:m="http://schemas.openxmlformats.org/officeDocument/2006/math">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𝑝𝑎𝑟𝑎𝑚</m:t>
                      </m:r>
                      <m:r>
                        <a:rPr kumimoji="0" lang="en-GB" sz="800" b="0" i="0" u="none" strike="noStrike" kern="0" cap="none" spc="0" normalizeH="0" baseline="0" noProof="0" smtClean="0">
                          <a:ln>
                            <a:noFill/>
                          </a:ln>
                          <a:solidFill>
                            <a:srgbClr val="000000"/>
                          </a:solidFill>
                          <a:effectLst/>
                          <a:uLnTx/>
                          <a:uFillTx/>
                          <a:latin typeface="Cambria Math" panose="02040503050406030204" pitchFamily="18" charset="0"/>
                        </a:rPr>
                        <m:t>=1</m:t>
                      </m:r>
                      <m:sSup>
                        <m:sSupPr>
                          <m:ctrlP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ctrlPr>
                        </m:sSupPr>
                        <m:e>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𝑒</m:t>
                          </m:r>
                        </m:e>
                        <m:sup>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−5</m:t>
                          </m:r>
                        </m:sup>
                      </m:sSup>
                    </m:oMath>
                  </a14:m>
                  <a:endParaRPr kumimoji="0" lang="en-GB" sz="800" b="0" i="0" u="none" strike="noStrike" kern="0" cap="none" spc="0" normalizeH="0" baseline="0" noProof="0" dirty="0">
                    <a:ln>
                      <a:noFill/>
                    </a:ln>
                    <a:solidFill>
                      <a:srgbClr val="000000"/>
                    </a:solidFill>
                    <a:effectLst/>
                    <a:uLnTx/>
                    <a:uFillTx/>
                  </a:endParaRPr>
                </a:p>
              </p:txBody>
            </p:sp>
          </mc:Choice>
          <mc:Fallback xmlns="">
            <p:sp>
              <p:nvSpPr>
                <p:cNvPr id="329" name="TextBox 328">
                  <a:extLst>
                    <a:ext uri="{FF2B5EF4-FFF2-40B4-BE49-F238E27FC236}">
                      <a16:creationId xmlns:a16="http://schemas.microsoft.com/office/drawing/2014/main" id="{B6095F58-6231-42FD-A74A-BE951DCF9185}"/>
                    </a:ext>
                  </a:extLst>
                </p:cNvPr>
                <p:cNvSpPr txBox="1">
                  <a:spLocks noRot="1" noChangeAspect="1" noMove="1" noResize="1" noEditPoints="1" noAdjustHandles="1" noChangeArrowheads="1" noChangeShapeType="1" noTextEdit="1"/>
                </p:cNvSpPr>
                <p:nvPr/>
              </p:nvSpPr>
              <p:spPr>
                <a:xfrm>
                  <a:off x="9200597" y="3959662"/>
                  <a:ext cx="1598526" cy="443382"/>
                </a:xfrm>
                <a:prstGeom prst="rect">
                  <a:avLst/>
                </a:prstGeom>
                <a:blipFill>
                  <a:blip r:embed="rId10"/>
                  <a:stretch>
                    <a:fillRect b="-4054"/>
                  </a:stretch>
                </a:blipFill>
                <a:ln>
                  <a:solidFill>
                    <a:schemeClr val="accent6"/>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6F921C2D-3D6D-4106-9B89-9F66CC5CDBC1}"/>
                    </a:ext>
                  </a:extLst>
                </p:cNvPr>
                <p:cNvSpPr txBox="1"/>
                <p:nvPr/>
              </p:nvSpPr>
              <p:spPr>
                <a:xfrm>
                  <a:off x="6936976" y="6028998"/>
                  <a:ext cx="1709583" cy="498269"/>
                </a:xfrm>
                <a:prstGeom prst="rect">
                  <a:avLst/>
                </a:prstGeom>
                <a:solidFill>
                  <a:srgbClr val="FFFFFF"/>
                </a:solidFill>
                <a:ln>
                  <a:solidFill>
                    <a:srgbClr val="808080"/>
                  </a:solidFill>
                </a:ln>
              </p:spPr>
              <p:txBody>
                <a:bodyPr wrap="square" lIns="36000" tIns="36000" rIns="36000" bIns="36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srgbClr val="000000"/>
                      </a:solidFill>
                      <a:effectLst/>
                      <a:uLnTx/>
                      <a:uFillTx/>
                    </a:rPr>
                    <a:t>Finite Difference Gradients</a:t>
                  </a:r>
                </a:p>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ctrlPr>
                          </m:fPr>
                          <m:num>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𝑚𝑠𝑒</m:t>
                            </m:r>
                          </m:num>
                          <m:den>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𝑝𝑎𝑟𝑎𝑚</m:t>
                            </m:r>
                          </m:den>
                        </m:f>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m:t>
                        </m:r>
                        <m:f>
                          <m:fPr>
                            <m:ctrlP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ctrlPr>
                          </m:fPr>
                          <m:num>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𝑚𝑠𝑒</m:t>
                            </m:r>
                          </m:num>
                          <m:den>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𝑦</m:t>
                            </m:r>
                          </m:den>
                        </m:f>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𝑥</m:t>
                        </m:r>
                        <m:f>
                          <m:fPr>
                            <m:ctrlP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ctrlPr>
                          </m:fPr>
                          <m:num>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𝑦</m:t>
                            </m:r>
                          </m:num>
                          <m:den>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𝑝𝑎𝑟𝑎𝑚</m:t>
                            </m:r>
                          </m:den>
                        </m:f>
                      </m:oMath>
                    </m:oMathPara>
                  </a14:m>
                  <a:endParaRPr kumimoji="0" lang="en-GB" sz="900" b="0" i="0" u="none" strike="noStrike" kern="0" cap="none" spc="0" normalizeH="0" baseline="0" noProof="0">
                    <a:ln>
                      <a:noFill/>
                    </a:ln>
                    <a:solidFill>
                      <a:srgbClr val="000000"/>
                    </a:solidFill>
                    <a:effectLst/>
                    <a:uLnTx/>
                    <a:uFillTx/>
                  </a:endParaRPr>
                </a:p>
              </p:txBody>
            </p:sp>
          </mc:Choice>
          <mc:Fallback xmlns="">
            <p:sp>
              <p:nvSpPr>
                <p:cNvPr id="330" name="TextBox 329">
                  <a:extLst>
                    <a:ext uri="{FF2B5EF4-FFF2-40B4-BE49-F238E27FC236}">
                      <a16:creationId xmlns:a16="http://schemas.microsoft.com/office/drawing/2014/main" id="{38AF5BAE-9057-4297-9AB3-2DE96354AAD0}"/>
                    </a:ext>
                  </a:extLst>
                </p:cNvPr>
                <p:cNvSpPr txBox="1">
                  <a:spLocks noRot="1" noChangeAspect="1" noMove="1" noResize="1" noEditPoints="1" noAdjustHandles="1" noChangeArrowheads="1" noChangeShapeType="1" noTextEdit="1"/>
                </p:cNvSpPr>
                <p:nvPr/>
              </p:nvSpPr>
              <p:spPr>
                <a:xfrm>
                  <a:off x="6936976" y="6028998"/>
                  <a:ext cx="1709583" cy="498269"/>
                </a:xfrm>
                <a:prstGeom prst="rect">
                  <a:avLst/>
                </a:prstGeom>
                <a:blipFill>
                  <a:blip r:embed="rId11"/>
                  <a:stretch>
                    <a:fillRect b="-2381"/>
                  </a:stretch>
                </a:blipFill>
                <a:ln>
                  <a:solidFill>
                    <a:schemeClr val="accent6"/>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5" name="Rectangle 174">
                  <a:extLst>
                    <a:ext uri="{FF2B5EF4-FFF2-40B4-BE49-F238E27FC236}">
                      <a16:creationId xmlns:a16="http://schemas.microsoft.com/office/drawing/2014/main" id="{3B087F77-5B43-450B-B660-186B7ED36F1F}"/>
                    </a:ext>
                  </a:extLst>
                </p:cNvPr>
                <p:cNvSpPr/>
                <p:nvPr/>
              </p:nvSpPr>
              <p:spPr>
                <a:xfrm>
                  <a:off x="10238251" y="4396908"/>
                  <a:ext cx="580735" cy="21544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𝑝𝑎𝑟𝑎𝑚</m:t>
                        </m:r>
                      </m:oMath>
                    </m:oMathPara>
                  </a14:m>
                  <a:endParaRPr kumimoji="0" lang="en-GB" sz="800" b="0" i="0" u="none" strike="noStrike" kern="0" cap="none" spc="0" normalizeH="0" baseline="0" noProof="0">
                    <a:ln>
                      <a:noFill/>
                    </a:ln>
                    <a:solidFill>
                      <a:srgbClr val="254E53"/>
                    </a:solidFill>
                    <a:effectLst/>
                    <a:uLnTx/>
                    <a:uFillTx/>
                  </a:endParaRPr>
                </a:p>
              </p:txBody>
            </p:sp>
          </mc:Choice>
          <mc:Fallback xmlns="">
            <p:sp>
              <p:nvSpPr>
                <p:cNvPr id="331" name="Rectangle 330">
                  <a:extLst>
                    <a:ext uri="{FF2B5EF4-FFF2-40B4-BE49-F238E27FC236}">
                      <a16:creationId xmlns:a16="http://schemas.microsoft.com/office/drawing/2014/main" id="{C388AB0E-AF3D-4180-82F8-CE70D78218FB}"/>
                    </a:ext>
                  </a:extLst>
                </p:cNvPr>
                <p:cNvSpPr>
                  <a:spLocks noRot="1" noChangeAspect="1" noMove="1" noResize="1" noEditPoints="1" noAdjustHandles="1" noChangeArrowheads="1" noChangeShapeType="1" noTextEdit="1"/>
                </p:cNvSpPr>
                <p:nvPr/>
              </p:nvSpPr>
              <p:spPr>
                <a:xfrm>
                  <a:off x="10238251" y="4396908"/>
                  <a:ext cx="580735" cy="215444"/>
                </a:xfrm>
                <a:prstGeom prst="rect">
                  <a:avLst/>
                </a:prstGeom>
                <a:blipFill>
                  <a:blip r:embed="rId12"/>
                  <a:stretch>
                    <a:fillRect/>
                  </a:stretch>
                </a:blipFill>
              </p:spPr>
              <p:txBody>
                <a:bodyPr/>
                <a:lstStyle/>
                <a:p>
                  <a:r>
                    <a:rPr lang="en-GB">
                      <a:noFill/>
                    </a:rPr>
                    <a:t> </a:t>
                  </a:r>
                </a:p>
              </p:txBody>
            </p:sp>
          </mc:Fallback>
        </mc:AlternateContent>
        <p:cxnSp>
          <p:nvCxnSpPr>
            <p:cNvPr id="176" name="Connector: Elbow 175">
              <a:extLst>
                <a:ext uri="{FF2B5EF4-FFF2-40B4-BE49-F238E27FC236}">
                  <a16:creationId xmlns:a16="http://schemas.microsoft.com/office/drawing/2014/main" id="{97932B8B-B371-471F-A526-6B50F0345095}"/>
                </a:ext>
              </a:extLst>
            </p:cNvPr>
            <p:cNvCxnSpPr>
              <a:cxnSpLocks/>
              <a:stCxn id="174" idx="1"/>
            </p:cNvCxnSpPr>
            <p:nvPr/>
          </p:nvCxnSpPr>
          <p:spPr>
            <a:xfrm rot="10800000">
              <a:off x="6622866" y="4300845"/>
              <a:ext cx="314110" cy="1977289"/>
            </a:xfrm>
            <a:prstGeom prst="bentConnector2">
              <a:avLst/>
            </a:prstGeom>
            <a:noFill/>
            <a:ln w="6350" cap="flat" cmpd="sng" algn="ctr">
              <a:solidFill>
                <a:srgbClr val="006BB7"/>
              </a:solidFill>
              <a:prstDash val="solid"/>
              <a:miter lim="800000"/>
              <a:tailEnd type="triangle"/>
            </a:ln>
            <a:effectLst/>
          </p:spPr>
        </p:cxnSp>
        <p:grpSp>
          <p:nvGrpSpPr>
            <p:cNvPr id="177" name="Group 176">
              <a:extLst>
                <a:ext uri="{FF2B5EF4-FFF2-40B4-BE49-F238E27FC236}">
                  <a16:creationId xmlns:a16="http://schemas.microsoft.com/office/drawing/2014/main" id="{56492283-5457-4F31-95BC-65F7FA430EBF}"/>
                </a:ext>
              </a:extLst>
            </p:cNvPr>
            <p:cNvGrpSpPr/>
            <p:nvPr/>
          </p:nvGrpSpPr>
          <p:grpSpPr>
            <a:xfrm>
              <a:off x="9631769" y="4655665"/>
              <a:ext cx="1707292" cy="903700"/>
              <a:chOff x="9680622" y="4395406"/>
              <a:chExt cx="1707292" cy="903700"/>
            </a:xfrm>
          </p:grpSpPr>
          <p:sp>
            <p:nvSpPr>
              <p:cNvPr id="208" name="TextBox 207">
                <a:extLst>
                  <a:ext uri="{FF2B5EF4-FFF2-40B4-BE49-F238E27FC236}">
                    <a16:creationId xmlns:a16="http://schemas.microsoft.com/office/drawing/2014/main" id="{64E3FE8F-4416-4983-A743-BD0E7611D6A9}"/>
                  </a:ext>
                </a:extLst>
              </p:cNvPr>
              <p:cNvSpPr txBox="1"/>
              <p:nvPr/>
            </p:nvSpPr>
            <p:spPr>
              <a:xfrm>
                <a:off x="9680622" y="4395406"/>
                <a:ext cx="1707292" cy="903700"/>
              </a:xfrm>
              <a:prstGeom prst="rect">
                <a:avLst/>
              </a:prstGeom>
              <a:solidFill>
                <a:srgbClr val="FFFFFF"/>
              </a:solidFill>
              <a:ln>
                <a:solidFill>
                  <a:srgbClr val="808080"/>
                </a:solidFill>
              </a:ln>
            </p:spPr>
            <p:txBody>
              <a:bodyPr wrap="square" lIns="36000" tIns="36000" rIns="36000" bIns="36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srgbClr val="000000"/>
                    </a:solidFill>
                    <a:effectLst/>
                    <a:uLnTx/>
                    <a:uFillTx/>
                  </a:rPr>
                  <a:t>Image of the model</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endParaRPr>
              </a:p>
            </p:txBody>
          </p:sp>
          <p:pic>
            <p:nvPicPr>
              <p:cNvPr id="209" name="Picture 208">
                <a:extLst>
                  <a:ext uri="{FF2B5EF4-FFF2-40B4-BE49-F238E27FC236}">
                    <a16:creationId xmlns:a16="http://schemas.microsoft.com/office/drawing/2014/main" id="{A84B1A08-5E8F-4110-82A0-060A1CA04843}"/>
                  </a:ext>
                </a:extLst>
              </p:cNvPr>
              <p:cNvPicPr>
                <a:picLocks noChangeAspect="1"/>
              </p:cNvPicPr>
              <p:nvPr/>
            </p:nvPicPr>
            <p:blipFill>
              <a:blip r:embed="rId13"/>
              <a:stretch>
                <a:fillRect/>
              </a:stretch>
            </p:blipFill>
            <p:spPr>
              <a:xfrm>
                <a:off x="9817418" y="4673004"/>
                <a:ext cx="1443625" cy="528156"/>
              </a:xfrm>
              <a:prstGeom prst="rect">
                <a:avLst/>
              </a:prstGeom>
            </p:spPr>
          </p:pic>
        </p:grpSp>
        <p:cxnSp>
          <p:nvCxnSpPr>
            <p:cNvPr id="178" name="Straight Arrow Connector 177">
              <a:extLst>
                <a:ext uri="{FF2B5EF4-FFF2-40B4-BE49-F238E27FC236}">
                  <a16:creationId xmlns:a16="http://schemas.microsoft.com/office/drawing/2014/main" id="{1479151F-A730-40FB-8694-0D6B4C52F72A}"/>
                </a:ext>
              </a:extLst>
            </p:cNvPr>
            <p:cNvCxnSpPr>
              <a:cxnSpLocks/>
            </p:cNvCxnSpPr>
            <p:nvPr/>
          </p:nvCxnSpPr>
          <p:spPr>
            <a:xfrm>
              <a:off x="10283333" y="4403044"/>
              <a:ext cx="0" cy="255788"/>
            </a:xfrm>
            <a:prstGeom prst="straightConnector1">
              <a:avLst/>
            </a:prstGeom>
            <a:noFill/>
            <a:ln w="6350" cap="flat" cmpd="sng" algn="ctr">
              <a:solidFill>
                <a:srgbClr val="006BB7"/>
              </a:solidFill>
              <a:prstDash val="solid"/>
              <a:miter lim="800000"/>
              <a:tailEnd type="triangle"/>
            </a:ln>
            <a:effectLst/>
          </p:spPr>
        </p:cxnSp>
        <p:cxnSp>
          <p:nvCxnSpPr>
            <p:cNvPr id="179" name="Connector: Elbow 178">
              <a:extLst>
                <a:ext uri="{FF2B5EF4-FFF2-40B4-BE49-F238E27FC236}">
                  <a16:creationId xmlns:a16="http://schemas.microsoft.com/office/drawing/2014/main" id="{2F7EC52C-544D-4460-A784-C468BBE01311}"/>
                </a:ext>
              </a:extLst>
            </p:cNvPr>
            <p:cNvCxnSpPr>
              <a:cxnSpLocks/>
            </p:cNvCxnSpPr>
            <p:nvPr/>
          </p:nvCxnSpPr>
          <p:spPr>
            <a:xfrm rot="5400000">
              <a:off x="8193819" y="4869642"/>
              <a:ext cx="1741050" cy="794328"/>
            </a:xfrm>
            <a:prstGeom prst="bentConnector2">
              <a:avLst/>
            </a:prstGeom>
            <a:noFill/>
            <a:ln w="6350" cap="flat" cmpd="sng" algn="ctr">
              <a:solidFill>
                <a:srgbClr val="006BB7"/>
              </a:solidFill>
              <a:prstDash val="solid"/>
              <a:miter lim="800000"/>
              <a:tailEnd type="triangle"/>
            </a:ln>
            <a:effectLst/>
          </p:spPr>
        </p:cxnSp>
        <mc:AlternateContent xmlns:mc="http://schemas.openxmlformats.org/markup-compatibility/2006" xmlns:a14="http://schemas.microsoft.com/office/drawing/2010/main">
          <mc:Choice Requires="a14">
            <p:sp>
              <p:nvSpPr>
                <p:cNvPr id="180" name="Rectangle 179">
                  <a:extLst>
                    <a:ext uri="{FF2B5EF4-FFF2-40B4-BE49-F238E27FC236}">
                      <a16:creationId xmlns:a16="http://schemas.microsoft.com/office/drawing/2014/main" id="{531AC0F7-F667-4909-8660-9ADF64886C9E}"/>
                    </a:ext>
                  </a:extLst>
                </p:cNvPr>
                <p:cNvSpPr/>
                <p:nvPr/>
              </p:nvSpPr>
              <p:spPr>
                <a:xfrm>
                  <a:off x="8639030" y="5951891"/>
                  <a:ext cx="580735" cy="21544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𝑝𝑎𝑟𝑎𝑚</m:t>
                        </m:r>
                      </m:oMath>
                    </m:oMathPara>
                  </a14:m>
                  <a:endParaRPr kumimoji="0" lang="en-GB" sz="800" b="0" i="0" u="none" strike="noStrike" kern="0" cap="none" spc="0" normalizeH="0" baseline="0" noProof="0">
                    <a:ln>
                      <a:noFill/>
                    </a:ln>
                    <a:solidFill>
                      <a:srgbClr val="254E53"/>
                    </a:solidFill>
                    <a:effectLst/>
                    <a:uLnTx/>
                    <a:uFillTx/>
                  </a:endParaRPr>
                </a:p>
              </p:txBody>
            </p:sp>
          </mc:Choice>
          <mc:Fallback xmlns="">
            <p:sp>
              <p:nvSpPr>
                <p:cNvPr id="337" name="Rectangle 336">
                  <a:extLst>
                    <a:ext uri="{FF2B5EF4-FFF2-40B4-BE49-F238E27FC236}">
                      <a16:creationId xmlns:a16="http://schemas.microsoft.com/office/drawing/2014/main" id="{5BF2A260-FE77-49C8-848E-B936613D2674}"/>
                    </a:ext>
                  </a:extLst>
                </p:cNvPr>
                <p:cNvSpPr>
                  <a:spLocks noRot="1" noChangeAspect="1" noMove="1" noResize="1" noEditPoints="1" noAdjustHandles="1" noChangeArrowheads="1" noChangeShapeType="1" noTextEdit="1"/>
                </p:cNvSpPr>
                <p:nvPr/>
              </p:nvSpPr>
              <p:spPr>
                <a:xfrm>
                  <a:off x="8639030" y="5951891"/>
                  <a:ext cx="580735" cy="215444"/>
                </a:xfrm>
                <a:prstGeom prst="rect">
                  <a:avLst/>
                </a:prstGeom>
                <a:blipFill>
                  <a:blip r:embed="rId12"/>
                  <a:stretch>
                    <a:fillRect/>
                  </a:stretch>
                </a:blipFill>
              </p:spPr>
              <p:txBody>
                <a:bodyPr/>
                <a:lstStyle/>
                <a:p>
                  <a:r>
                    <a:rPr lang="en-GB">
                      <a:noFill/>
                    </a:rPr>
                    <a:t> </a:t>
                  </a:r>
                </a:p>
              </p:txBody>
            </p:sp>
          </mc:Fallback>
        </mc:AlternateContent>
        <p:sp>
          <p:nvSpPr>
            <p:cNvPr id="181" name="TextBox 180">
              <a:extLst>
                <a:ext uri="{FF2B5EF4-FFF2-40B4-BE49-F238E27FC236}">
                  <a16:creationId xmlns:a16="http://schemas.microsoft.com/office/drawing/2014/main" id="{B2332DF6-BE82-40F9-A1A1-4121E2230127}"/>
                </a:ext>
              </a:extLst>
            </p:cNvPr>
            <p:cNvSpPr txBox="1"/>
            <p:nvPr/>
          </p:nvSpPr>
          <p:spPr>
            <a:xfrm>
              <a:off x="9625824" y="5821153"/>
              <a:ext cx="1489956" cy="738664"/>
            </a:xfrm>
            <a:prstGeom prst="rect">
              <a:avLst/>
            </a:prstGeom>
            <a:solidFill>
              <a:srgbClr val="FFFFFF"/>
            </a:solidFill>
            <a:ln>
              <a:solidFill>
                <a:srgbClr val="80808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a:ln>
                    <a:noFill/>
                  </a:ln>
                  <a:solidFill>
                    <a:srgbClr val="254E53"/>
                  </a:solidFill>
                  <a:effectLst/>
                  <a:uLnTx/>
                  <a:uFillTx/>
                </a:rPr>
                <a:t>Function Objective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srgbClr val="254E5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srgbClr val="254E5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srgbClr val="254E53"/>
                </a:solidFill>
                <a:effectLst/>
                <a:uLnTx/>
                <a:uFillTx/>
              </a:endParaRPr>
            </a:p>
          </p:txBody>
        </p:sp>
        <p:grpSp>
          <p:nvGrpSpPr>
            <p:cNvPr id="182" name="Group 181">
              <a:extLst>
                <a:ext uri="{FF2B5EF4-FFF2-40B4-BE49-F238E27FC236}">
                  <a16:creationId xmlns:a16="http://schemas.microsoft.com/office/drawing/2014/main" id="{8DDA2DD7-3AE9-466E-A824-A8AB8EE789A6}"/>
                </a:ext>
              </a:extLst>
            </p:cNvPr>
            <p:cNvGrpSpPr/>
            <p:nvPr/>
          </p:nvGrpSpPr>
          <p:grpSpPr>
            <a:xfrm>
              <a:off x="11093871" y="6045611"/>
              <a:ext cx="36000" cy="279507"/>
              <a:chOff x="3808008" y="5619976"/>
              <a:chExt cx="36000" cy="279507"/>
            </a:xfrm>
          </p:grpSpPr>
          <p:sp>
            <p:nvSpPr>
              <p:cNvPr id="206" name="Rectangle 205">
                <a:extLst>
                  <a:ext uri="{FF2B5EF4-FFF2-40B4-BE49-F238E27FC236}">
                    <a16:creationId xmlns:a16="http://schemas.microsoft.com/office/drawing/2014/main" id="{A54AD88B-6E6D-4F14-B25F-59A2FAE9920C}"/>
                  </a:ext>
                </a:extLst>
              </p:cNvPr>
              <p:cNvSpPr/>
              <p:nvPr/>
            </p:nvSpPr>
            <p:spPr>
              <a:xfrm>
                <a:off x="3808008" y="5619976"/>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207" name="Rectangle 206">
                <a:extLst>
                  <a:ext uri="{FF2B5EF4-FFF2-40B4-BE49-F238E27FC236}">
                    <a16:creationId xmlns:a16="http://schemas.microsoft.com/office/drawing/2014/main" id="{38C793AF-9F63-409C-8B6C-C5E9FD63CE5F}"/>
                  </a:ext>
                </a:extLst>
              </p:cNvPr>
              <p:cNvSpPr/>
              <p:nvPr/>
            </p:nvSpPr>
            <p:spPr>
              <a:xfrm>
                <a:off x="3808008" y="5863483"/>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grpSp>
        <mc:AlternateContent xmlns:mc="http://schemas.openxmlformats.org/markup-compatibility/2006" xmlns:a14="http://schemas.microsoft.com/office/drawing/2010/main">
          <mc:Choice Requires="a14">
            <p:sp>
              <p:nvSpPr>
                <p:cNvPr id="183" name="Rectangle 182">
                  <a:extLst>
                    <a:ext uri="{FF2B5EF4-FFF2-40B4-BE49-F238E27FC236}">
                      <a16:creationId xmlns:a16="http://schemas.microsoft.com/office/drawing/2014/main" id="{DED1B5CD-3EE5-4DE9-9588-AC9212962BAD}"/>
                    </a:ext>
                  </a:extLst>
                </p:cNvPr>
                <p:cNvSpPr/>
                <p:nvPr/>
              </p:nvSpPr>
              <p:spPr>
                <a:xfrm>
                  <a:off x="9639939" y="6087689"/>
                  <a:ext cx="1317348" cy="31553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 MSE </a:t>
                  </a:r>
                  <a14:m>
                    <m:oMath xmlns:m="http://schemas.openxmlformats.org/officeDocument/2006/math">
                      <m:f>
                        <m:fPr>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fPr>
                        <m:num>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1</m:t>
                          </m:r>
                        </m:num>
                        <m:den>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𝑛</m:t>
                          </m:r>
                        </m:den>
                      </m:f>
                      <m:nary>
                        <m:naryPr>
                          <m:chr m:val="∑"/>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naryPr>
                        <m:sub>
                          <m:r>
                            <m:rPr>
                              <m:brk m:alnAt="23"/>
                            </m:r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𝑖</m:t>
                          </m:r>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=1</m:t>
                          </m:r>
                        </m:sub>
                        <m:sup>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𝑛</m:t>
                          </m:r>
                        </m:sup>
                        <m:e>
                          <m:d>
                            <m:dPr>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dPr>
                            <m:e>
                              <m:sSub>
                                <m:sSubPr>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sSubPr>
                                <m:e>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𝑦</m:t>
                                  </m:r>
                                </m:e>
                                <m:sub>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𝑟𝑒𝑠𝑝𝑜𝑛𝑠𝑒</m:t>
                                  </m:r>
                                </m:sub>
                              </m:sSub>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m:t>
                              </m:r>
                              <m:sSub>
                                <m:sSubPr>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sSubPr>
                                <m:e>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𝑦</m:t>
                                  </m:r>
                                </m:e>
                                <m:sub>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𝑡𝑎𝑟𝑔𝑒𝑡</m:t>
                                  </m:r>
                                </m:sub>
                              </m:sSub>
                            </m:e>
                          </m:d>
                        </m:e>
                      </m:nary>
                    </m:oMath>
                  </a14:m>
                  <a:endParaRPr kumimoji="0" lang="en-GB" sz="600" b="0" i="0" u="none" strike="noStrike" kern="0" cap="none" spc="0" normalizeH="0" baseline="0" noProof="0">
                    <a:ln>
                      <a:noFill/>
                    </a:ln>
                    <a:solidFill>
                      <a:srgbClr val="254E5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 Actuator movements penalty</a:t>
                  </a:r>
                </a:p>
              </p:txBody>
            </p:sp>
          </mc:Choice>
          <mc:Fallback xmlns="">
            <p:sp>
              <p:nvSpPr>
                <p:cNvPr id="340" name="Rectangle 339">
                  <a:extLst>
                    <a:ext uri="{FF2B5EF4-FFF2-40B4-BE49-F238E27FC236}">
                      <a16:creationId xmlns:a16="http://schemas.microsoft.com/office/drawing/2014/main" id="{85A4BD2C-3287-4F25-B17D-8E983AF7BECC}"/>
                    </a:ext>
                  </a:extLst>
                </p:cNvPr>
                <p:cNvSpPr>
                  <a:spLocks noRot="1" noChangeAspect="1" noMove="1" noResize="1" noEditPoints="1" noAdjustHandles="1" noChangeArrowheads="1" noChangeShapeType="1" noTextEdit="1"/>
                </p:cNvSpPr>
                <p:nvPr/>
              </p:nvSpPr>
              <p:spPr>
                <a:xfrm>
                  <a:off x="9639939" y="6087689"/>
                  <a:ext cx="1317348" cy="315536"/>
                </a:xfrm>
                <a:prstGeom prst="rect">
                  <a:avLst/>
                </a:prstGeom>
                <a:blipFill>
                  <a:blip r:embed="rId14"/>
                  <a:stretch>
                    <a:fillRect t="-35294" b="-31373"/>
                  </a:stretch>
                </a:blipFill>
              </p:spPr>
              <p:txBody>
                <a:bodyPr/>
                <a:lstStyle/>
                <a:p>
                  <a:r>
                    <a:rPr lang="en-GB">
                      <a:noFill/>
                    </a:rPr>
                    <a:t> </a:t>
                  </a:r>
                </a:p>
              </p:txBody>
            </p:sp>
          </mc:Fallback>
        </mc:AlternateContent>
        <p:grpSp>
          <p:nvGrpSpPr>
            <p:cNvPr id="184" name="Group 183">
              <a:extLst>
                <a:ext uri="{FF2B5EF4-FFF2-40B4-BE49-F238E27FC236}">
                  <a16:creationId xmlns:a16="http://schemas.microsoft.com/office/drawing/2014/main" id="{C8D84D8E-2BE6-4B90-B248-655EFD58E268}"/>
                </a:ext>
              </a:extLst>
            </p:cNvPr>
            <p:cNvGrpSpPr/>
            <p:nvPr/>
          </p:nvGrpSpPr>
          <p:grpSpPr>
            <a:xfrm>
              <a:off x="8631180" y="6119331"/>
              <a:ext cx="36000" cy="317607"/>
              <a:chOff x="5420652" y="5235689"/>
              <a:chExt cx="36000" cy="317607"/>
            </a:xfrm>
          </p:grpSpPr>
          <p:sp>
            <p:nvSpPr>
              <p:cNvPr id="203" name="Rectangle 202">
                <a:extLst>
                  <a:ext uri="{FF2B5EF4-FFF2-40B4-BE49-F238E27FC236}">
                    <a16:creationId xmlns:a16="http://schemas.microsoft.com/office/drawing/2014/main" id="{D2296B5F-5CC3-4E48-847A-F58A61FDF2A7}"/>
                  </a:ext>
                </a:extLst>
              </p:cNvPr>
              <p:cNvSpPr/>
              <p:nvPr/>
            </p:nvSpPr>
            <p:spPr>
              <a:xfrm>
                <a:off x="5420652" y="5376492"/>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204" name="Rectangle 203">
                <a:extLst>
                  <a:ext uri="{FF2B5EF4-FFF2-40B4-BE49-F238E27FC236}">
                    <a16:creationId xmlns:a16="http://schemas.microsoft.com/office/drawing/2014/main" id="{8E59A727-B239-49B4-8263-9554AFAA2349}"/>
                  </a:ext>
                </a:extLst>
              </p:cNvPr>
              <p:cNvSpPr/>
              <p:nvPr/>
            </p:nvSpPr>
            <p:spPr>
              <a:xfrm>
                <a:off x="5420652" y="5517296"/>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205" name="Rectangle 204">
                <a:extLst>
                  <a:ext uri="{FF2B5EF4-FFF2-40B4-BE49-F238E27FC236}">
                    <a16:creationId xmlns:a16="http://schemas.microsoft.com/office/drawing/2014/main" id="{012D0047-4EC6-4C72-91A0-5DFBDDFE8AED}"/>
                  </a:ext>
                </a:extLst>
              </p:cNvPr>
              <p:cNvSpPr/>
              <p:nvPr/>
            </p:nvSpPr>
            <p:spPr>
              <a:xfrm>
                <a:off x="5420652" y="5235689"/>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grpSp>
        <p:grpSp>
          <p:nvGrpSpPr>
            <p:cNvPr id="185" name="Group 184">
              <a:extLst>
                <a:ext uri="{FF2B5EF4-FFF2-40B4-BE49-F238E27FC236}">
                  <a16:creationId xmlns:a16="http://schemas.microsoft.com/office/drawing/2014/main" id="{BB311C76-996E-4666-A04A-6919A4EDD2E7}"/>
                </a:ext>
              </a:extLst>
            </p:cNvPr>
            <p:cNvGrpSpPr/>
            <p:nvPr/>
          </p:nvGrpSpPr>
          <p:grpSpPr>
            <a:xfrm>
              <a:off x="9611672" y="6260134"/>
              <a:ext cx="36000" cy="176804"/>
              <a:chOff x="5420652" y="5376492"/>
              <a:chExt cx="36000" cy="176804"/>
            </a:xfrm>
          </p:grpSpPr>
          <p:sp>
            <p:nvSpPr>
              <p:cNvPr id="201" name="Rectangle 200">
                <a:extLst>
                  <a:ext uri="{FF2B5EF4-FFF2-40B4-BE49-F238E27FC236}">
                    <a16:creationId xmlns:a16="http://schemas.microsoft.com/office/drawing/2014/main" id="{03EA6263-E7BC-4A25-9371-E41BEE585A3E}"/>
                  </a:ext>
                </a:extLst>
              </p:cNvPr>
              <p:cNvSpPr/>
              <p:nvPr/>
            </p:nvSpPr>
            <p:spPr>
              <a:xfrm>
                <a:off x="5420652" y="5376492"/>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202" name="Rectangle 201">
                <a:extLst>
                  <a:ext uri="{FF2B5EF4-FFF2-40B4-BE49-F238E27FC236}">
                    <a16:creationId xmlns:a16="http://schemas.microsoft.com/office/drawing/2014/main" id="{DA8DEA12-3EB8-4EB6-9312-599BA0F27B7C}"/>
                  </a:ext>
                </a:extLst>
              </p:cNvPr>
              <p:cNvSpPr/>
              <p:nvPr/>
            </p:nvSpPr>
            <p:spPr>
              <a:xfrm>
                <a:off x="5420652" y="5517296"/>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grpSp>
        <p:cxnSp>
          <p:nvCxnSpPr>
            <p:cNvPr id="186" name="Straight Arrow Connector 185">
              <a:extLst>
                <a:ext uri="{FF2B5EF4-FFF2-40B4-BE49-F238E27FC236}">
                  <a16:creationId xmlns:a16="http://schemas.microsoft.com/office/drawing/2014/main" id="{7E35EEB9-A1F6-45F9-8473-660380B719C9}"/>
                </a:ext>
              </a:extLst>
            </p:cNvPr>
            <p:cNvCxnSpPr>
              <a:cxnSpLocks/>
              <a:endCxn id="203" idx="3"/>
            </p:cNvCxnSpPr>
            <p:nvPr/>
          </p:nvCxnSpPr>
          <p:spPr>
            <a:xfrm flipH="1" flipV="1">
              <a:off x="8667180" y="6278134"/>
              <a:ext cx="944494" cy="2"/>
            </a:xfrm>
            <a:prstGeom prst="straightConnector1">
              <a:avLst/>
            </a:prstGeom>
            <a:noFill/>
            <a:ln w="6350" cap="flat" cmpd="sng" algn="ctr">
              <a:solidFill>
                <a:srgbClr val="006BB7"/>
              </a:solidFill>
              <a:prstDash val="solid"/>
              <a:miter lim="800000"/>
              <a:tailEnd type="triangle"/>
            </a:ln>
            <a:effectLst/>
          </p:spPr>
        </p:cxnSp>
        <p:cxnSp>
          <p:nvCxnSpPr>
            <p:cNvPr id="187" name="Straight Arrow Connector 186">
              <a:extLst>
                <a:ext uri="{FF2B5EF4-FFF2-40B4-BE49-F238E27FC236}">
                  <a16:creationId xmlns:a16="http://schemas.microsoft.com/office/drawing/2014/main" id="{14CF4CAB-E347-4F57-A7CF-A7E6A5EFE2A8}"/>
                </a:ext>
              </a:extLst>
            </p:cNvPr>
            <p:cNvCxnSpPr>
              <a:cxnSpLocks/>
            </p:cNvCxnSpPr>
            <p:nvPr/>
          </p:nvCxnSpPr>
          <p:spPr>
            <a:xfrm flipH="1">
              <a:off x="8667180" y="6418938"/>
              <a:ext cx="944492" cy="0"/>
            </a:xfrm>
            <a:prstGeom prst="straightConnector1">
              <a:avLst/>
            </a:prstGeom>
            <a:noFill/>
            <a:ln w="6350" cap="flat" cmpd="sng" algn="ctr">
              <a:solidFill>
                <a:srgbClr val="006BB7"/>
              </a:solidFill>
              <a:prstDash val="solid"/>
              <a:miter lim="800000"/>
              <a:tailEnd type="triangle"/>
            </a:ln>
            <a:effectLst/>
          </p:spPr>
        </p:cxnSp>
        <mc:AlternateContent xmlns:mc="http://schemas.openxmlformats.org/markup-compatibility/2006" xmlns:a14="http://schemas.microsoft.com/office/drawing/2010/main">
          <mc:Choice Requires="a14">
            <p:sp>
              <p:nvSpPr>
                <p:cNvPr id="188" name="Rectangle 187">
                  <a:extLst>
                    <a:ext uri="{FF2B5EF4-FFF2-40B4-BE49-F238E27FC236}">
                      <a16:creationId xmlns:a16="http://schemas.microsoft.com/office/drawing/2014/main" id="{7B746080-4CDB-41C5-A619-1FB390B77E6A}"/>
                    </a:ext>
                  </a:extLst>
                </p:cNvPr>
                <p:cNvSpPr/>
                <p:nvPr/>
              </p:nvSpPr>
              <p:spPr>
                <a:xfrm>
                  <a:off x="9237234" y="6244540"/>
                  <a:ext cx="450764" cy="21544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m:t>
                        </m:r>
                        <m:r>
                          <m:rPr>
                            <m:sty m:val="p"/>
                          </m:rPr>
                          <a:rPr kumimoji="0" lang="en-GB" sz="800" b="0" i="0" u="none" strike="noStrike" kern="0" cap="none" spc="0" normalizeH="0" baseline="0" noProof="0" smtClean="0">
                            <a:ln>
                              <a:noFill/>
                            </a:ln>
                            <a:solidFill>
                              <a:srgbClr val="000000"/>
                            </a:solidFill>
                            <a:effectLst/>
                            <a:uLnTx/>
                            <a:uFillTx/>
                            <a:latin typeface="Cambria Math" panose="02040503050406030204" pitchFamily="18" charset="0"/>
                          </a:rPr>
                          <m:t>mse</m:t>
                        </m:r>
                      </m:oMath>
                    </m:oMathPara>
                  </a14:m>
                  <a:endParaRPr kumimoji="0" lang="en-GB" sz="800" b="0" i="0" u="none" strike="noStrike" kern="0" cap="none" spc="0" normalizeH="0" baseline="0" noProof="0">
                    <a:ln>
                      <a:noFill/>
                    </a:ln>
                    <a:solidFill>
                      <a:srgbClr val="254E53"/>
                    </a:solidFill>
                    <a:effectLst/>
                    <a:uLnTx/>
                    <a:uFillTx/>
                  </a:endParaRPr>
                </a:p>
              </p:txBody>
            </p:sp>
          </mc:Choice>
          <mc:Fallback xmlns="">
            <p:sp>
              <p:nvSpPr>
                <p:cNvPr id="345" name="Rectangle 344">
                  <a:extLst>
                    <a:ext uri="{FF2B5EF4-FFF2-40B4-BE49-F238E27FC236}">
                      <a16:creationId xmlns:a16="http://schemas.microsoft.com/office/drawing/2014/main" id="{C958A01A-2AC3-44B1-A299-F1DEFB0BDEAE}"/>
                    </a:ext>
                  </a:extLst>
                </p:cNvPr>
                <p:cNvSpPr>
                  <a:spLocks noRot="1" noChangeAspect="1" noMove="1" noResize="1" noEditPoints="1" noAdjustHandles="1" noChangeArrowheads="1" noChangeShapeType="1" noTextEdit="1"/>
                </p:cNvSpPr>
                <p:nvPr/>
              </p:nvSpPr>
              <p:spPr>
                <a:xfrm>
                  <a:off x="9237234" y="6244540"/>
                  <a:ext cx="450764" cy="215444"/>
                </a:xfrm>
                <a:prstGeom prst="rect">
                  <a:avLst/>
                </a:prstGeom>
                <a:blipFill>
                  <a:blip r:embed="rId1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9" name="Rectangle 188">
                  <a:extLst>
                    <a:ext uri="{FF2B5EF4-FFF2-40B4-BE49-F238E27FC236}">
                      <a16:creationId xmlns:a16="http://schemas.microsoft.com/office/drawing/2014/main" id="{C753C573-01E8-453A-880A-86DAB2EA853D}"/>
                    </a:ext>
                  </a:extLst>
                </p:cNvPr>
                <p:cNvSpPr/>
                <p:nvPr/>
              </p:nvSpPr>
              <p:spPr>
                <a:xfrm>
                  <a:off x="9369198" y="6096897"/>
                  <a:ext cx="296300" cy="21544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m:t>
                      </m:r>
                    </m:oMath>
                  </a14:m>
                  <a:r>
                    <a:rPr kumimoji="0" lang="en-GB" sz="800" b="0" i="0" u="none" strike="noStrike" kern="0" cap="none" spc="0" normalizeH="0" baseline="0" noProof="0">
                      <a:ln>
                        <a:noFill/>
                      </a:ln>
                      <a:solidFill>
                        <a:srgbClr val="254E53"/>
                      </a:solidFill>
                      <a:effectLst/>
                      <a:uLnTx/>
                      <a:uFillTx/>
                    </a:rPr>
                    <a:t>y</a:t>
                  </a:r>
                </a:p>
              </p:txBody>
            </p:sp>
          </mc:Choice>
          <mc:Fallback xmlns="">
            <p:sp>
              <p:nvSpPr>
                <p:cNvPr id="346" name="Rectangle 345">
                  <a:extLst>
                    <a:ext uri="{FF2B5EF4-FFF2-40B4-BE49-F238E27FC236}">
                      <a16:creationId xmlns:a16="http://schemas.microsoft.com/office/drawing/2014/main" id="{0FC7F0B2-888E-4781-8E52-EAD5C48B9D80}"/>
                    </a:ext>
                  </a:extLst>
                </p:cNvPr>
                <p:cNvSpPr>
                  <a:spLocks noRot="1" noChangeAspect="1" noMove="1" noResize="1" noEditPoints="1" noAdjustHandles="1" noChangeArrowheads="1" noChangeShapeType="1" noTextEdit="1"/>
                </p:cNvSpPr>
                <p:nvPr/>
              </p:nvSpPr>
              <p:spPr>
                <a:xfrm>
                  <a:off x="9369198" y="6096897"/>
                  <a:ext cx="296300" cy="215444"/>
                </a:xfrm>
                <a:prstGeom prst="rect">
                  <a:avLst/>
                </a:prstGeom>
                <a:blipFill>
                  <a:blip r:embed="rId16"/>
                  <a:stretch>
                    <a:fillRect b="-857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0" name="Rectangle 189">
                  <a:extLst>
                    <a:ext uri="{FF2B5EF4-FFF2-40B4-BE49-F238E27FC236}">
                      <a16:creationId xmlns:a16="http://schemas.microsoft.com/office/drawing/2014/main" id="{144552A0-7182-4DCF-9E6E-9E0DB1FF3C9A}"/>
                    </a:ext>
                  </a:extLst>
                </p:cNvPr>
                <p:cNvSpPr/>
                <p:nvPr/>
              </p:nvSpPr>
              <p:spPr>
                <a:xfrm>
                  <a:off x="9444224" y="4396281"/>
                  <a:ext cx="580735" cy="21544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𝑝𝑎𝑟𝑎𝑚</m:t>
                        </m:r>
                      </m:oMath>
                    </m:oMathPara>
                  </a14:m>
                  <a:endParaRPr kumimoji="0" lang="en-GB" sz="800" b="0" i="0" u="none" strike="noStrike" kern="0" cap="none" spc="0" normalizeH="0" baseline="0" noProof="0">
                    <a:ln>
                      <a:noFill/>
                    </a:ln>
                    <a:solidFill>
                      <a:srgbClr val="254E53"/>
                    </a:solidFill>
                    <a:effectLst/>
                    <a:uLnTx/>
                    <a:uFillTx/>
                  </a:endParaRPr>
                </a:p>
              </p:txBody>
            </p:sp>
          </mc:Choice>
          <mc:Fallback xmlns="">
            <p:sp>
              <p:nvSpPr>
                <p:cNvPr id="347" name="Rectangle 346">
                  <a:extLst>
                    <a:ext uri="{FF2B5EF4-FFF2-40B4-BE49-F238E27FC236}">
                      <a16:creationId xmlns:a16="http://schemas.microsoft.com/office/drawing/2014/main" id="{FD895F5A-29C4-4CA4-934C-5B66EB9C69BD}"/>
                    </a:ext>
                  </a:extLst>
                </p:cNvPr>
                <p:cNvSpPr>
                  <a:spLocks noRot="1" noChangeAspect="1" noMove="1" noResize="1" noEditPoints="1" noAdjustHandles="1" noChangeArrowheads="1" noChangeShapeType="1" noTextEdit="1"/>
                </p:cNvSpPr>
                <p:nvPr/>
              </p:nvSpPr>
              <p:spPr>
                <a:xfrm>
                  <a:off x="9444224" y="4396281"/>
                  <a:ext cx="580735" cy="215444"/>
                </a:xfrm>
                <a:prstGeom prst="rect">
                  <a:avLst/>
                </a:prstGeom>
                <a:blipFill>
                  <a:blip r:embed="rId17"/>
                  <a:stretch>
                    <a:fillRect/>
                  </a:stretch>
                </a:blipFill>
              </p:spPr>
              <p:txBody>
                <a:bodyPr/>
                <a:lstStyle/>
                <a:p>
                  <a:r>
                    <a:rPr lang="en-GB">
                      <a:noFill/>
                    </a:rPr>
                    <a:t> </a:t>
                  </a:r>
                </a:p>
              </p:txBody>
            </p:sp>
          </mc:Fallback>
        </mc:AlternateContent>
        <p:grpSp>
          <p:nvGrpSpPr>
            <p:cNvPr id="191" name="Group 190">
              <a:extLst>
                <a:ext uri="{FF2B5EF4-FFF2-40B4-BE49-F238E27FC236}">
                  <a16:creationId xmlns:a16="http://schemas.microsoft.com/office/drawing/2014/main" id="{F24321F5-A600-4369-9BA9-6F1EB8750EEA}"/>
                </a:ext>
              </a:extLst>
            </p:cNvPr>
            <p:cNvGrpSpPr/>
            <p:nvPr/>
          </p:nvGrpSpPr>
          <p:grpSpPr>
            <a:xfrm rot="16200000">
              <a:off x="10467416" y="5415432"/>
              <a:ext cx="36000" cy="279507"/>
              <a:chOff x="3808008" y="5619976"/>
              <a:chExt cx="36000" cy="279507"/>
            </a:xfrm>
          </p:grpSpPr>
          <p:sp>
            <p:nvSpPr>
              <p:cNvPr id="199" name="Rectangle 198">
                <a:extLst>
                  <a:ext uri="{FF2B5EF4-FFF2-40B4-BE49-F238E27FC236}">
                    <a16:creationId xmlns:a16="http://schemas.microsoft.com/office/drawing/2014/main" id="{AE48C2CD-72B7-43FC-83D6-D77C5256207A}"/>
                  </a:ext>
                </a:extLst>
              </p:cNvPr>
              <p:cNvSpPr/>
              <p:nvPr/>
            </p:nvSpPr>
            <p:spPr>
              <a:xfrm>
                <a:off x="3808008" y="5619976"/>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200" name="Rectangle 199">
                <a:extLst>
                  <a:ext uri="{FF2B5EF4-FFF2-40B4-BE49-F238E27FC236}">
                    <a16:creationId xmlns:a16="http://schemas.microsoft.com/office/drawing/2014/main" id="{960947DA-C0EF-4917-804C-979338CD78FA}"/>
                  </a:ext>
                </a:extLst>
              </p:cNvPr>
              <p:cNvSpPr/>
              <p:nvPr/>
            </p:nvSpPr>
            <p:spPr>
              <a:xfrm>
                <a:off x="3808008" y="5863483"/>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grpSp>
        <p:cxnSp>
          <p:nvCxnSpPr>
            <p:cNvPr id="192" name="Connector: Elbow 191">
              <a:extLst>
                <a:ext uri="{FF2B5EF4-FFF2-40B4-BE49-F238E27FC236}">
                  <a16:creationId xmlns:a16="http://schemas.microsoft.com/office/drawing/2014/main" id="{684240C2-458B-40B0-AB04-36C45D48857E}"/>
                </a:ext>
              </a:extLst>
            </p:cNvPr>
            <p:cNvCxnSpPr>
              <a:cxnSpLocks/>
            </p:cNvCxnSpPr>
            <p:nvPr/>
          </p:nvCxnSpPr>
          <p:spPr>
            <a:xfrm rot="16200000" flipH="1">
              <a:off x="10501553" y="5435292"/>
              <a:ext cx="490427" cy="766209"/>
            </a:xfrm>
            <a:prstGeom prst="bentConnector4">
              <a:avLst>
                <a:gd name="adj1" fmla="val 39101"/>
                <a:gd name="adj2" fmla="val 118647"/>
              </a:avLst>
            </a:prstGeom>
            <a:noFill/>
            <a:ln w="6350" cap="flat" cmpd="sng" algn="ctr">
              <a:solidFill>
                <a:srgbClr val="006BB7"/>
              </a:solidFill>
              <a:prstDash val="solid"/>
              <a:miter lim="800000"/>
              <a:tailEnd type="triangle"/>
            </a:ln>
            <a:effectLst/>
          </p:spPr>
        </p:cxnSp>
        <p:cxnSp>
          <p:nvCxnSpPr>
            <p:cNvPr id="193" name="Connector: Elbow 192">
              <a:extLst>
                <a:ext uri="{FF2B5EF4-FFF2-40B4-BE49-F238E27FC236}">
                  <a16:creationId xmlns:a16="http://schemas.microsoft.com/office/drawing/2014/main" id="{D14FB2B6-22E7-4102-AD15-466BE47FE1F0}"/>
                </a:ext>
              </a:extLst>
            </p:cNvPr>
            <p:cNvCxnSpPr>
              <a:cxnSpLocks/>
            </p:cNvCxnSpPr>
            <p:nvPr/>
          </p:nvCxnSpPr>
          <p:spPr>
            <a:xfrm rot="16200000" flipH="1">
              <a:off x="10501553" y="5678800"/>
              <a:ext cx="733934" cy="522702"/>
            </a:xfrm>
            <a:prstGeom prst="bentConnector4">
              <a:avLst>
                <a:gd name="adj1" fmla="val 13301"/>
                <a:gd name="adj2" fmla="val 143734"/>
              </a:avLst>
            </a:prstGeom>
            <a:noFill/>
            <a:ln w="6350" cap="flat" cmpd="sng" algn="ctr">
              <a:solidFill>
                <a:srgbClr val="006BB7"/>
              </a:solidFill>
              <a:prstDash val="solid"/>
              <a:miter lim="800000"/>
              <a:tailEnd type="triangle"/>
            </a:ln>
            <a:effectLst/>
          </p:spPr>
        </p:cxnSp>
        <p:sp>
          <p:nvSpPr>
            <p:cNvPr id="194" name="Rectangle 193">
              <a:extLst>
                <a:ext uri="{FF2B5EF4-FFF2-40B4-BE49-F238E27FC236}">
                  <a16:creationId xmlns:a16="http://schemas.microsoft.com/office/drawing/2014/main" id="{CBA32880-AE3D-439C-9BED-368593ADFC1E}"/>
                </a:ext>
              </a:extLst>
            </p:cNvPr>
            <p:cNvSpPr/>
            <p:nvPr/>
          </p:nvSpPr>
          <p:spPr>
            <a:xfrm>
              <a:off x="10553268" y="5515086"/>
              <a:ext cx="785793" cy="18466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Target responses</a:t>
              </a:r>
            </a:p>
          </p:txBody>
        </p:sp>
        <p:sp>
          <p:nvSpPr>
            <p:cNvPr id="195" name="Rectangle 194">
              <a:extLst>
                <a:ext uri="{FF2B5EF4-FFF2-40B4-BE49-F238E27FC236}">
                  <a16:creationId xmlns:a16="http://schemas.microsoft.com/office/drawing/2014/main" id="{86C75BF6-1BAA-4CEB-9BD4-8098B66E4EE0}"/>
                </a:ext>
              </a:extLst>
            </p:cNvPr>
            <p:cNvSpPr/>
            <p:nvPr/>
          </p:nvSpPr>
          <p:spPr>
            <a:xfrm>
              <a:off x="10298361" y="5619820"/>
              <a:ext cx="777777" cy="18466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Actual responses</a:t>
              </a:r>
            </a:p>
          </p:txBody>
        </p:sp>
        <p:sp>
          <p:nvSpPr>
            <p:cNvPr id="196" name="Right Brace 195">
              <a:extLst>
                <a:ext uri="{FF2B5EF4-FFF2-40B4-BE49-F238E27FC236}">
                  <a16:creationId xmlns:a16="http://schemas.microsoft.com/office/drawing/2014/main" id="{3B46530F-FF10-4781-82C5-64BC135688BB}"/>
                </a:ext>
              </a:extLst>
            </p:cNvPr>
            <p:cNvSpPr/>
            <p:nvPr/>
          </p:nvSpPr>
          <p:spPr>
            <a:xfrm>
              <a:off x="9568389" y="2067180"/>
              <a:ext cx="180477" cy="1286818"/>
            </a:xfrm>
            <a:prstGeom prst="rightBrace">
              <a:avLst/>
            </a:prstGeom>
            <a:noFill/>
            <a:ln w="6350" cap="flat" cmpd="sng" algn="ctr">
              <a:solidFill>
                <a:srgbClr val="006BB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254E53"/>
                </a:solidFill>
                <a:effectLst/>
                <a:uLnTx/>
                <a:uFillTx/>
              </a:endParaRPr>
            </a:p>
          </p:txBody>
        </p:sp>
        <p:cxnSp>
          <p:nvCxnSpPr>
            <p:cNvPr id="197" name="Connector: Elbow 196">
              <a:extLst>
                <a:ext uri="{FF2B5EF4-FFF2-40B4-BE49-F238E27FC236}">
                  <a16:creationId xmlns:a16="http://schemas.microsoft.com/office/drawing/2014/main" id="{54B1DD1D-9125-46A3-B122-636E6700AE7B}"/>
                </a:ext>
              </a:extLst>
            </p:cNvPr>
            <p:cNvCxnSpPr>
              <a:cxnSpLocks/>
            </p:cNvCxnSpPr>
            <p:nvPr/>
          </p:nvCxnSpPr>
          <p:spPr>
            <a:xfrm>
              <a:off x="9804609" y="2710816"/>
              <a:ext cx="1260000" cy="1944000"/>
            </a:xfrm>
            <a:prstGeom prst="bentConnector2">
              <a:avLst/>
            </a:prstGeom>
            <a:noFill/>
            <a:ln w="6350" cap="flat" cmpd="sng" algn="ctr">
              <a:solidFill>
                <a:srgbClr val="006BB7"/>
              </a:solidFill>
              <a:prstDash val="dash"/>
              <a:miter lim="800000"/>
              <a:tailEnd type="triangle"/>
            </a:ln>
            <a:effectLst/>
          </p:spPr>
        </p:cxnSp>
        <p:sp>
          <p:nvSpPr>
            <p:cNvPr id="198" name="TextBox 197">
              <a:extLst>
                <a:ext uri="{FF2B5EF4-FFF2-40B4-BE49-F238E27FC236}">
                  <a16:creationId xmlns:a16="http://schemas.microsoft.com/office/drawing/2014/main" id="{22D168FA-B2AC-4818-8614-271CCDFCC819}"/>
                </a:ext>
              </a:extLst>
            </p:cNvPr>
            <p:cNvSpPr txBox="1"/>
            <p:nvPr/>
          </p:nvSpPr>
          <p:spPr>
            <a:xfrm>
              <a:off x="9738623" y="2338450"/>
              <a:ext cx="1826939"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1"/>
                  </a:solidFill>
                  <a:effectLst/>
                  <a:uLnTx/>
                  <a:uFillTx/>
                </a:rPr>
                <a:t>Model compiled for processing</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1"/>
                  </a:solidFill>
                  <a:effectLst/>
                  <a:uLnTx/>
                  <a:uFillTx/>
                </a:rPr>
                <a:t>Using parallel computing</a:t>
              </a:r>
            </a:p>
          </p:txBody>
        </p:sp>
      </p:grpSp>
      <p:sp>
        <p:nvSpPr>
          <p:cNvPr id="210" name="Content Placeholder 1">
            <a:extLst>
              <a:ext uri="{FF2B5EF4-FFF2-40B4-BE49-F238E27FC236}">
                <a16:creationId xmlns:a16="http://schemas.microsoft.com/office/drawing/2014/main" id="{EAFBF62D-63A1-4AB5-8296-D248D95E5B4B}"/>
              </a:ext>
            </a:extLst>
          </p:cNvPr>
          <p:cNvSpPr txBox="1">
            <a:spLocks/>
          </p:cNvSpPr>
          <p:nvPr/>
        </p:nvSpPr>
        <p:spPr>
          <a:xfrm>
            <a:off x="468922" y="272045"/>
            <a:ext cx="11254155" cy="5291137"/>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I also helped to optimise another multivariable control gain maps in Simulink using GA and gradient descent optimisation</a:t>
            </a:r>
          </a:p>
          <a:p>
            <a:r>
              <a:rPr lang="en-GB" dirty="0"/>
              <a:t>It is a two-staged optimisation approach for more targeted optimisation</a:t>
            </a:r>
          </a:p>
        </p:txBody>
      </p:sp>
    </p:spTree>
    <p:custDataLst>
      <p:tags r:id="rId1"/>
    </p:custDataLst>
    <p:extLst>
      <p:ext uri="{BB962C8B-B14F-4D97-AF65-F5344CB8AC3E}">
        <p14:creationId xmlns:p14="http://schemas.microsoft.com/office/powerpoint/2010/main" val="4222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6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8"/>
                                        </p:tgtEl>
                                        <p:attrNameLst>
                                          <p:attrName>style.visibility</p:attrName>
                                        </p:attrNameLst>
                                      </p:cBhvr>
                                      <p:to>
                                        <p:strVal val="visible"/>
                                      </p:to>
                                    </p:set>
                                    <p:animEffect transition="in" filter="wipe(left)">
                                      <p:cBhvr>
                                        <p:cTn id="12" dur="1400"/>
                                        <p:tgtEl>
                                          <p:spTgt spid="98"/>
                                        </p:tgtEl>
                                      </p:cBhvr>
                                    </p:animEffect>
                                  </p:childTnLst>
                                </p:cTn>
                              </p:par>
                              <p:par>
                                <p:cTn id="13" presetID="22" presetClass="entr" presetSubtype="8" fill="hold" nodeType="withEffect">
                                  <p:stCondLst>
                                    <p:cond delay="0"/>
                                  </p:stCondLst>
                                  <p:childTnLst>
                                    <p:set>
                                      <p:cBhvr>
                                        <p:cTn id="14" dur="1" fill="hold">
                                          <p:stCondLst>
                                            <p:cond delay="0"/>
                                          </p:stCondLst>
                                        </p:cTn>
                                        <p:tgtEl>
                                          <p:spTgt spid="166"/>
                                        </p:tgtEl>
                                        <p:attrNameLst>
                                          <p:attrName>style.visibility</p:attrName>
                                        </p:attrNameLst>
                                      </p:cBhvr>
                                      <p:to>
                                        <p:strVal val="visible"/>
                                      </p:to>
                                    </p:set>
                                    <p:animEffect transition="in" filter="wipe(left)">
                                      <p:cBhvr>
                                        <p:cTn id="15" dur="1100"/>
                                        <p:tgtEl>
                                          <p:spTgt spid="16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70"/>
                                        </p:tgtEl>
                                        <p:attrNameLst>
                                          <p:attrName>style.visibility</p:attrName>
                                        </p:attrNameLst>
                                      </p:cBhvr>
                                      <p:to>
                                        <p:strVal val="visible"/>
                                      </p:to>
                                    </p:set>
                                    <p:animEffect transition="in" filter="wipe(left)">
                                      <p:cBhvr>
                                        <p:cTn id="20" dur="1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22E540-587A-4D4C-ACE4-AAFCD0102C8A}"/>
              </a:ext>
            </a:extLst>
          </p:cNvPr>
          <p:cNvPicPr>
            <a:picLocks noChangeAspect="1"/>
          </p:cNvPicPr>
          <p:nvPr/>
        </p:nvPicPr>
        <p:blipFill>
          <a:blip r:embed="rId4"/>
          <a:stretch>
            <a:fillRect/>
          </a:stretch>
        </p:blipFill>
        <p:spPr>
          <a:xfrm>
            <a:off x="4895851" y="1295423"/>
            <a:ext cx="7114722" cy="3659706"/>
          </a:xfrm>
          <a:prstGeom prst="rect">
            <a:avLst/>
          </a:prstGeom>
          <a:ln>
            <a:solidFill>
              <a:srgbClr val="A7A9AC"/>
            </a:solidFill>
          </a:ln>
        </p:spPr>
      </p:pic>
      <p:sp>
        <p:nvSpPr>
          <p:cNvPr id="3" name="Content Placeholder 1">
            <a:extLst>
              <a:ext uri="{FF2B5EF4-FFF2-40B4-BE49-F238E27FC236}">
                <a16:creationId xmlns:a16="http://schemas.microsoft.com/office/drawing/2014/main" id="{46E4C68C-7A83-406C-B770-3BC431EE6277}"/>
              </a:ext>
            </a:extLst>
          </p:cNvPr>
          <p:cNvSpPr txBox="1">
            <a:spLocks/>
          </p:cNvSpPr>
          <p:nvPr/>
        </p:nvSpPr>
        <p:spPr>
          <a:xfrm>
            <a:off x="136039" y="-40219"/>
            <a:ext cx="11819636" cy="1243194"/>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700" dirty="0"/>
              <a:t>I developed a time-series machine learning model algorithm from scratch to predict air-path dynamics for emissions prediction</a:t>
            </a:r>
          </a:p>
          <a:p>
            <a:r>
              <a:rPr lang="en-GB" sz="1700" dirty="0"/>
              <a:t>Trained dynamic model can be used in our global optimisation or use externally such as Simulink s-function for predicting high dynamic systems</a:t>
            </a:r>
          </a:p>
          <a:p>
            <a:endParaRPr lang="en-GB" dirty="0"/>
          </a:p>
        </p:txBody>
      </p:sp>
      <p:pic>
        <p:nvPicPr>
          <p:cNvPr id="4" name="Picture 3">
            <a:extLst>
              <a:ext uri="{FF2B5EF4-FFF2-40B4-BE49-F238E27FC236}">
                <a16:creationId xmlns:a16="http://schemas.microsoft.com/office/drawing/2014/main" id="{C70FCCC5-351B-4444-84C1-81E4ED563F6D}"/>
              </a:ext>
            </a:extLst>
          </p:cNvPr>
          <p:cNvPicPr>
            <a:picLocks noChangeAspect="1"/>
          </p:cNvPicPr>
          <p:nvPr/>
        </p:nvPicPr>
        <p:blipFill>
          <a:blip r:embed="rId5"/>
          <a:stretch>
            <a:fillRect/>
          </a:stretch>
        </p:blipFill>
        <p:spPr>
          <a:xfrm>
            <a:off x="160099" y="2817044"/>
            <a:ext cx="5282758" cy="3188956"/>
          </a:xfrm>
          <a:prstGeom prst="rect">
            <a:avLst/>
          </a:prstGeom>
        </p:spPr>
      </p:pic>
      <p:pic>
        <p:nvPicPr>
          <p:cNvPr id="5" name="Picture 4">
            <a:extLst>
              <a:ext uri="{FF2B5EF4-FFF2-40B4-BE49-F238E27FC236}">
                <a16:creationId xmlns:a16="http://schemas.microsoft.com/office/drawing/2014/main" id="{A592F01C-36F2-45D5-8F15-575B463D254A}"/>
              </a:ext>
            </a:extLst>
          </p:cNvPr>
          <p:cNvPicPr>
            <a:picLocks noChangeAspect="1"/>
          </p:cNvPicPr>
          <p:nvPr/>
        </p:nvPicPr>
        <p:blipFill>
          <a:blip r:embed="rId6">
            <a:duotone>
              <a:schemeClr val="accent1">
                <a:shade val="45000"/>
                <a:satMod val="135000"/>
              </a:schemeClr>
              <a:prstClr val="white"/>
            </a:duotone>
          </a:blip>
          <a:stretch>
            <a:fillRect/>
          </a:stretch>
        </p:blipFill>
        <p:spPr>
          <a:xfrm>
            <a:off x="4446096" y="4188551"/>
            <a:ext cx="277988" cy="340224"/>
          </a:xfrm>
          <a:prstGeom prst="rect">
            <a:avLst/>
          </a:prstGeom>
        </p:spPr>
      </p:pic>
      <p:pic>
        <p:nvPicPr>
          <p:cNvPr id="6" name="Picture 5">
            <a:extLst>
              <a:ext uri="{FF2B5EF4-FFF2-40B4-BE49-F238E27FC236}">
                <a16:creationId xmlns:a16="http://schemas.microsoft.com/office/drawing/2014/main" id="{CE85D374-2997-439D-B48A-0AA11C366092}"/>
              </a:ext>
            </a:extLst>
          </p:cNvPr>
          <p:cNvPicPr>
            <a:picLocks noChangeAspect="1"/>
          </p:cNvPicPr>
          <p:nvPr/>
        </p:nvPicPr>
        <p:blipFill>
          <a:blip r:embed="rId7"/>
          <a:stretch>
            <a:fillRect/>
          </a:stretch>
        </p:blipFill>
        <p:spPr>
          <a:xfrm>
            <a:off x="24528" y="4610222"/>
            <a:ext cx="2520841" cy="2007525"/>
          </a:xfrm>
          <a:prstGeom prst="rect">
            <a:avLst/>
          </a:prstGeom>
        </p:spPr>
      </p:pic>
      <p:sp>
        <p:nvSpPr>
          <p:cNvPr id="7" name="TextBox 6">
            <a:extLst>
              <a:ext uri="{FF2B5EF4-FFF2-40B4-BE49-F238E27FC236}">
                <a16:creationId xmlns:a16="http://schemas.microsoft.com/office/drawing/2014/main" id="{097B420F-C4CF-403B-9945-F8B251EEB927}"/>
              </a:ext>
            </a:extLst>
          </p:cNvPr>
          <p:cNvSpPr txBox="1"/>
          <p:nvPr/>
        </p:nvSpPr>
        <p:spPr>
          <a:xfrm>
            <a:off x="2774558" y="5963527"/>
            <a:ext cx="2736551" cy="811367"/>
          </a:xfrm>
          <a:prstGeom prst="rect">
            <a:avLst/>
          </a:prstGeom>
          <a:solidFill>
            <a:schemeClr val="bg1"/>
          </a:solidFill>
          <a:ln>
            <a:solidFill>
              <a:srgbClr val="FF0000"/>
            </a:solidFill>
          </a:ln>
        </p:spPr>
        <p:txBody>
          <a:bodyPr wrap="square" lIns="36000" tIns="36000" rIns="36000" bIns="36000" rtlCol="0">
            <a:spAutoFit/>
          </a:bodyPr>
          <a:lstStyle/>
          <a:p>
            <a:pPr algn="l"/>
            <a:r>
              <a:rPr lang="en-GB" sz="1600" dirty="0"/>
              <a:t>The cyan line on the main plot is the selected outliers from correlation plot. </a:t>
            </a:r>
            <a:endParaRPr lang="en-GB" sz="1600" b="1" dirty="0"/>
          </a:p>
        </p:txBody>
      </p:sp>
      <p:cxnSp>
        <p:nvCxnSpPr>
          <p:cNvPr id="8" name="Straight Arrow Connector 7">
            <a:extLst>
              <a:ext uri="{FF2B5EF4-FFF2-40B4-BE49-F238E27FC236}">
                <a16:creationId xmlns:a16="http://schemas.microsoft.com/office/drawing/2014/main" id="{4CE5EDF1-5367-4987-9CDF-D879C4A2F307}"/>
              </a:ext>
            </a:extLst>
          </p:cNvPr>
          <p:cNvCxnSpPr>
            <a:cxnSpLocks/>
            <a:stCxn id="7" idx="0"/>
          </p:cNvCxnSpPr>
          <p:nvPr/>
        </p:nvCxnSpPr>
        <p:spPr bwMode="auto">
          <a:xfrm flipH="1" flipV="1">
            <a:off x="2940266" y="4358663"/>
            <a:ext cx="1202568" cy="1604864"/>
          </a:xfrm>
          <a:prstGeom prst="straightConnector1">
            <a:avLst/>
          </a:prstGeom>
          <a:solidFill>
            <a:schemeClr val="bg1"/>
          </a:solidFill>
          <a:ln w="6350" cap="flat" cmpd="sng" algn="ctr">
            <a:solidFill>
              <a:srgbClr val="FF0000"/>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E83AC432-C713-475C-B006-13C036A4676B}"/>
              </a:ext>
            </a:extLst>
          </p:cNvPr>
          <p:cNvCxnSpPr>
            <a:cxnSpLocks/>
            <a:stCxn id="7" idx="0"/>
          </p:cNvCxnSpPr>
          <p:nvPr/>
        </p:nvCxnSpPr>
        <p:spPr bwMode="auto">
          <a:xfrm flipV="1">
            <a:off x="4142834" y="4511041"/>
            <a:ext cx="277826" cy="1452486"/>
          </a:xfrm>
          <a:prstGeom prst="straightConnector1">
            <a:avLst/>
          </a:prstGeom>
          <a:solidFill>
            <a:schemeClr val="bg1"/>
          </a:solidFill>
          <a:ln w="6350" cap="flat" cmpd="sng" algn="ctr">
            <a:solidFill>
              <a:srgbClr val="FF0000"/>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0CB1EB19-F323-4E4E-9FD3-1AF9C8CB9CAE}"/>
              </a:ext>
            </a:extLst>
          </p:cNvPr>
          <p:cNvCxnSpPr>
            <a:cxnSpLocks/>
            <a:stCxn id="7" idx="0"/>
            <a:endCxn id="6" idx="3"/>
          </p:cNvCxnSpPr>
          <p:nvPr/>
        </p:nvCxnSpPr>
        <p:spPr bwMode="auto">
          <a:xfrm flipH="1" flipV="1">
            <a:off x="2545369" y="5613985"/>
            <a:ext cx="1597465" cy="349542"/>
          </a:xfrm>
          <a:prstGeom prst="straightConnector1">
            <a:avLst/>
          </a:prstGeom>
          <a:solidFill>
            <a:schemeClr val="bg1"/>
          </a:solidFill>
          <a:ln w="6350" cap="flat" cmpd="sng" algn="ctr">
            <a:solidFill>
              <a:srgbClr val="FF0000"/>
            </a:solidFill>
            <a:prstDash val="solid"/>
            <a:round/>
            <a:headEnd type="none" w="med" len="med"/>
            <a:tailEnd type="triangle"/>
          </a:ln>
          <a:effectLst/>
        </p:spPr>
      </p:cxnSp>
      <p:sp>
        <p:nvSpPr>
          <p:cNvPr id="11" name="Arrow: Right 10">
            <a:extLst>
              <a:ext uri="{FF2B5EF4-FFF2-40B4-BE49-F238E27FC236}">
                <a16:creationId xmlns:a16="http://schemas.microsoft.com/office/drawing/2014/main" id="{5BA65F5C-C214-43CC-A522-01E7206124AC}"/>
              </a:ext>
            </a:extLst>
          </p:cNvPr>
          <p:cNvSpPr/>
          <p:nvPr/>
        </p:nvSpPr>
        <p:spPr bwMode="auto">
          <a:xfrm>
            <a:off x="5536265" y="5593893"/>
            <a:ext cx="510229" cy="441830"/>
          </a:xfrm>
          <a:prstGeom prst="rightArrow">
            <a:avLst/>
          </a:prstGeom>
          <a:solidFill>
            <a:schemeClr val="accent1">
              <a:lumMod val="60000"/>
              <a:lumOff val="40000"/>
            </a:schemeClr>
          </a:solidFill>
          <a:ln w="6350" cap="flat" cmpd="sng" algn="ctr">
            <a:solidFill>
              <a:schemeClr val="accent1">
                <a:lumMod val="20000"/>
                <a:lumOff val="8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12" name="Rectangle 11">
            <a:extLst>
              <a:ext uri="{FF2B5EF4-FFF2-40B4-BE49-F238E27FC236}">
                <a16:creationId xmlns:a16="http://schemas.microsoft.com/office/drawing/2014/main" id="{50C10740-CC5E-4D8A-AC5E-BA42665C2FCA}"/>
              </a:ext>
            </a:extLst>
          </p:cNvPr>
          <p:cNvSpPr/>
          <p:nvPr/>
        </p:nvSpPr>
        <p:spPr>
          <a:xfrm>
            <a:off x="8872612" y="6406409"/>
            <a:ext cx="3319388" cy="415498"/>
          </a:xfrm>
          <a:prstGeom prst="rect">
            <a:avLst/>
          </a:prstGeom>
        </p:spPr>
        <p:txBody>
          <a:bodyPr wrap="square">
            <a:spAutoFit/>
          </a:bodyPr>
          <a:lstStyle/>
          <a:p>
            <a:pPr algn="l"/>
            <a:endParaRPr lang="en-GB" sz="900" dirty="0">
              <a:solidFill>
                <a:schemeClr val="bg1"/>
              </a:solidFill>
              <a:latin typeface="Courier New" panose="02070309020205020404" pitchFamily="49" charset="0"/>
              <a:cs typeface="Courier New" panose="02070309020205020404" pitchFamily="49" charset="0"/>
            </a:endParaRPr>
          </a:p>
          <a:p>
            <a:pPr algn="l"/>
            <a:r>
              <a:rPr lang="en-GB" sz="1200" b="1" dirty="0" err="1">
                <a:solidFill>
                  <a:schemeClr val="bg1"/>
                </a:solidFill>
                <a:latin typeface="Courier New" panose="02070309020205020404" pitchFamily="49" charset="0"/>
                <a:cs typeface="Courier New" panose="02070309020205020404" pitchFamily="49" charset="0"/>
              </a:rPr>
              <a:t>yt</a:t>
            </a:r>
            <a:r>
              <a:rPr lang="en-GB" sz="1200" b="1" dirty="0">
                <a:solidFill>
                  <a:schemeClr val="bg1"/>
                </a:solidFill>
                <a:latin typeface="Courier New" panose="02070309020205020404" pitchFamily="49" charset="0"/>
                <a:cs typeface="Courier New" panose="02070309020205020404" pitchFamily="49" charset="0"/>
              </a:rPr>
              <a:t> = </a:t>
            </a:r>
            <a:r>
              <a:rPr lang="en-GB" sz="1200" b="1" dirty="0" err="1">
                <a:solidFill>
                  <a:schemeClr val="bg1"/>
                </a:solidFill>
                <a:latin typeface="Courier New" panose="02070309020205020404" pitchFamily="49" charset="0"/>
                <a:cs typeface="Courier New" panose="02070309020205020404" pitchFamily="49" charset="0"/>
              </a:rPr>
              <a:t>spm_dynamic_predict</a:t>
            </a:r>
            <a:r>
              <a:rPr lang="en-GB" sz="1200" b="1" dirty="0">
                <a:solidFill>
                  <a:schemeClr val="bg1"/>
                </a:solidFill>
                <a:latin typeface="Courier New" panose="02070309020205020404" pitchFamily="49" charset="0"/>
                <a:cs typeface="Courier New" panose="02070309020205020404" pitchFamily="49" charset="0"/>
              </a:rPr>
              <a:t>(</a:t>
            </a:r>
            <a:r>
              <a:rPr lang="en-GB" sz="1200" b="1" dirty="0" err="1">
                <a:solidFill>
                  <a:schemeClr val="bg1"/>
                </a:solidFill>
                <a:latin typeface="Courier New" panose="02070309020205020404" pitchFamily="49" charset="0"/>
                <a:cs typeface="Courier New" panose="02070309020205020404" pitchFamily="49" charset="0"/>
              </a:rPr>
              <a:t>x,Md</a:t>
            </a:r>
            <a:r>
              <a:rPr lang="en-GB" sz="1200" b="1" dirty="0">
                <a:solidFill>
                  <a:schemeClr val="bg1"/>
                </a:solidFill>
                <a:latin typeface="Courier New" panose="02070309020205020404" pitchFamily="49" charset="0"/>
                <a:cs typeface="Courier New" panose="02070309020205020404" pitchFamily="49" charset="0"/>
              </a:rPr>
              <a:t>); </a:t>
            </a:r>
            <a:endParaRPr lang="en-GB" sz="1200" b="1" dirty="0">
              <a:solidFill>
                <a:schemeClr val="bg1"/>
              </a:solidFill>
            </a:endParaRPr>
          </a:p>
        </p:txBody>
      </p:sp>
      <p:sp>
        <p:nvSpPr>
          <p:cNvPr id="13" name="TextBox 12">
            <a:extLst>
              <a:ext uri="{FF2B5EF4-FFF2-40B4-BE49-F238E27FC236}">
                <a16:creationId xmlns:a16="http://schemas.microsoft.com/office/drawing/2014/main" id="{E1716713-7973-4568-94C9-FB5D993B064D}"/>
              </a:ext>
            </a:extLst>
          </p:cNvPr>
          <p:cNvSpPr txBox="1"/>
          <p:nvPr/>
        </p:nvSpPr>
        <p:spPr>
          <a:xfrm>
            <a:off x="8481426" y="5462345"/>
            <a:ext cx="3686046" cy="1180699"/>
          </a:xfrm>
          <a:prstGeom prst="rect">
            <a:avLst/>
          </a:prstGeom>
          <a:noFill/>
        </p:spPr>
        <p:txBody>
          <a:bodyPr wrap="square" lIns="36000" tIns="36000" rIns="36000" bIns="36000" rtlCol="0">
            <a:spAutoFit/>
          </a:bodyPr>
          <a:lstStyle/>
          <a:p>
            <a:pPr algn="l"/>
            <a:r>
              <a:rPr lang="en-GB" b="1" dirty="0">
                <a:solidFill>
                  <a:schemeClr val="bg1"/>
                </a:solidFill>
              </a:rPr>
              <a:t>Command line predictions</a:t>
            </a:r>
          </a:p>
          <a:p>
            <a:pPr marL="285750" indent="-285750" algn="l">
              <a:buFont typeface="Arial" panose="020B0604020202020204" pitchFamily="34" charset="0"/>
              <a:buChar char="•"/>
            </a:pPr>
            <a:r>
              <a:rPr lang="en-GB" dirty="0">
                <a:solidFill>
                  <a:schemeClr val="bg1"/>
                </a:solidFill>
              </a:rPr>
              <a:t>Use in scripts or Simulink s-functions for real-time predictions</a:t>
            </a:r>
          </a:p>
        </p:txBody>
      </p:sp>
      <p:sp>
        <p:nvSpPr>
          <p:cNvPr id="14" name="Freeform: Shape 13">
            <a:extLst>
              <a:ext uri="{FF2B5EF4-FFF2-40B4-BE49-F238E27FC236}">
                <a16:creationId xmlns:a16="http://schemas.microsoft.com/office/drawing/2014/main" id="{44A309D8-A59A-4240-86F2-C85A04ACEB91}"/>
              </a:ext>
            </a:extLst>
          </p:cNvPr>
          <p:cNvSpPr/>
          <p:nvPr/>
        </p:nvSpPr>
        <p:spPr bwMode="auto">
          <a:xfrm rot="16200000" flipV="1">
            <a:off x="7196329" y="5195376"/>
            <a:ext cx="1449181" cy="968687"/>
          </a:xfrm>
          <a:custGeom>
            <a:avLst/>
            <a:gdLst>
              <a:gd name="connsiteX0" fmla="*/ 1449181 w 1449181"/>
              <a:gd name="connsiteY0" fmla="*/ 603814 h 968687"/>
              <a:gd name="connsiteX1" fmla="*/ 1139258 w 1449181"/>
              <a:gd name="connsiteY1" fmla="*/ 348840 h 968687"/>
              <a:gd name="connsiteX2" fmla="*/ 1139258 w 1449181"/>
              <a:gd name="connsiteY2" fmla="*/ 482281 h 968687"/>
              <a:gd name="connsiteX3" fmla="*/ 739398 w 1449181"/>
              <a:gd name="connsiteY3" fmla="*/ 482281 h 968687"/>
              <a:gd name="connsiteX4" fmla="*/ 737598 w 1449181"/>
              <a:gd name="connsiteY4" fmla="*/ 482463 h 968687"/>
              <a:gd name="connsiteX5" fmla="*/ 492606 w 1449181"/>
              <a:gd name="connsiteY5" fmla="*/ 482463 h 968687"/>
              <a:gd name="connsiteX6" fmla="*/ 415467 w 1449181"/>
              <a:gd name="connsiteY6" fmla="*/ 405325 h 968687"/>
              <a:gd name="connsiteX7" fmla="*/ 415467 w 1449181"/>
              <a:gd name="connsiteY7" fmla="*/ 360289 h 968687"/>
              <a:gd name="connsiteX8" fmla="*/ 592821 w 1449181"/>
              <a:gd name="connsiteY8" fmla="*/ 360289 h 968687"/>
              <a:gd name="connsiteX9" fmla="*/ 296410 w 1449181"/>
              <a:gd name="connsiteY9" fmla="*/ 0 h 968687"/>
              <a:gd name="connsiteX10" fmla="*/ 0 w 1449181"/>
              <a:gd name="connsiteY10" fmla="*/ 360289 h 968687"/>
              <a:gd name="connsiteX11" fmla="*/ 177352 w 1449181"/>
              <a:gd name="connsiteY11" fmla="*/ 360289 h 968687"/>
              <a:gd name="connsiteX12" fmla="*/ 177352 w 1449181"/>
              <a:gd name="connsiteY12" fmla="*/ 405325 h 968687"/>
              <a:gd name="connsiteX13" fmla="*/ 429071 w 1449181"/>
              <a:gd name="connsiteY13" fmla="*/ 714173 h 968687"/>
              <a:gd name="connsiteX14" fmla="*/ 471743 w 1449181"/>
              <a:gd name="connsiteY14" fmla="*/ 718475 h 968687"/>
              <a:gd name="connsiteX15" fmla="*/ 468215 w 1449181"/>
              <a:gd name="connsiteY15" fmla="*/ 753464 h 968687"/>
              <a:gd name="connsiteX16" fmla="*/ 468215 w 1449181"/>
              <a:gd name="connsiteY16" fmla="*/ 968687 h 968687"/>
              <a:gd name="connsiteX17" fmla="*/ 711282 w 1449181"/>
              <a:gd name="connsiteY17" fmla="*/ 968687 h 968687"/>
              <a:gd name="connsiteX18" fmla="*/ 711282 w 1449181"/>
              <a:gd name="connsiteY18" fmla="*/ 753463 h 968687"/>
              <a:gd name="connsiteX19" fmla="*/ 739398 w 1449181"/>
              <a:gd name="connsiteY19" fmla="*/ 725347 h 968687"/>
              <a:gd name="connsiteX20" fmla="*/ 1139258 w 1449181"/>
              <a:gd name="connsiteY20" fmla="*/ 725347 h 968687"/>
              <a:gd name="connsiteX21" fmla="*/ 1139258 w 1449181"/>
              <a:gd name="connsiteY21" fmla="*/ 858788 h 96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49181" h="968687">
                <a:moveTo>
                  <a:pt x="1449181" y="603814"/>
                </a:moveTo>
                <a:lnTo>
                  <a:pt x="1139258" y="348840"/>
                </a:lnTo>
                <a:lnTo>
                  <a:pt x="1139258" y="482281"/>
                </a:lnTo>
                <a:lnTo>
                  <a:pt x="739398" y="482281"/>
                </a:lnTo>
                <a:lnTo>
                  <a:pt x="737598" y="482463"/>
                </a:lnTo>
                <a:lnTo>
                  <a:pt x="492606" y="482463"/>
                </a:lnTo>
                <a:cubicBezTo>
                  <a:pt x="450003" y="482463"/>
                  <a:pt x="415467" y="447927"/>
                  <a:pt x="415467" y="405325"/>
                </a:cubicBezTo>
                <a:lnTo>
                  <a:pt x="415467" y="360289"/>
                </a:lnTo>
                <a:lnTo>
                  <a:pt x="592821" y="360289"/>
                </a:lnTo>
                <a:lnTo>
                  <a:pt x="296410" y="0"/>
                </a:lnTo>
                <a:lnTo>
                  <a:pt x="0" y="360289"/>
                </a:lnTo>
                <a:lnTo>
                  <a:pt x="177352" y="360289"/>
                </a:lnTo>
                <a:lnTo>
                  <a:pt x="177352" y="405325"/>
                </a:lnTo>
                <a:cubicBezTo>
                  <a:pt x="177352" y="557670"/>
                  <a:pt x="285416" y="684777"/>
                  <a:pt x="429071" y="714173"/>
                </a:cubicBezTo>
                <a:lnTo>
                  <a:pt x="471743" y="718475"/>
                </a:lnTo>
                <a:lnTo>
                  <a:pt x="468215" y="753464"/>
                </a:lnTo>
                <a:lnTo>
                  <a:pt x="468215" y="968687"/>
                </a:lnTo>
                <a:lnTo>
                  <a:pt x="711282" y="968687"/>
                </a:lnTo>
                <a:lnTo>
                  <a:pt x="711282" y="753463"/>
                </a:lnTo>
                <a:cubicBezTo>
                  <a:pt x="711282" y="737935"/>
                  <a:pt x="723870" y="725347"/>
                  <a:pt x="739398" y="725347"/>
                </a:cubicBezTo>
                <a:lnTo>
                  <a:pt x="1139258" y="725347"/>
                </a:lnTo>
                <a:lnTo>
                  <a:pt x="1139258" y="858788"/>
                </a:lnTo>
                <a:close/>
              </a:path>
            </a:pathLst>
          </a:custGeom>
          <a:solidFill>
            <a:schemeClr val="accent1">
              <a:lumMod val="60000"/>
              <a:lumOff val="40000"/>
            </a:schemeClr>
          </a:solidFill>
          <a:ln w="6350" cap="flat" cmpd="sng" algn="ctr">
            <a:solidFill>
              <a:schemeClr val="accent1">
                <a:lumMod val="20000"/>
                <a:lumOff val="80000"/>
              </a:schemeClr>
            </a:solid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noAutofit/>
          </a:body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15" name="TextBox 14">
            <a:extLst>
              <a:ext uri="{FF2B5EF4-FFF2-40B4-BE49-F238E27FC236}">
                <a16:creationId xmlns:a16="http://schemas.microsoft.com/office/drawing/2014/main" id="{5B498247-07BC-493E-836E-91C301B5FC6A}"/>
              </a:ext>
            </a:extLst>
          </p:cNvPr>
          <p:cNvSpPr txBox="1"/>
          <p:nvPr/>
        </p:nvSpPr>
        <p:spPr>
          <a:xfrm>
            <a:off x="8049579" y="4955127"/>
            <a:ext cx="4066801" cy="349702"/>
          </a:xfrm>
          <a:prstGeom prst="rect">
            <a:avLst/>
          </a:prstGeom>
          <a:noFill/>
        </p:spPr>
        <p:txBody>
          <a:bodyPr wrap="square" lIns="36000" tIns="36000" rIns="36000" bIns="36000" rtlCol="0">
            <a:spAutoFit/>
          </a:bodyPr>
          <a:lstStyle/>
          <a:p>
            <a:pPr algn="l"/>
            <a:r>
              <a:rPr lang="en-GB" b="1" dirty="0">
                <a:solidFill>
                  <a:schemeClr val="bg1"/>
                </a:solidFill>
              </a:rPr>
              <a:t>Use in Global Optimisation Tool</a:t>
            </a:r>
          </a:p>
        </p:txBody>
      </p:sp>
      <p:sp>
        <p:nvSpPr>
          <p:cNvPr id="16" name="TextBox 15">
            <a:extLst>
              <a:ext uri="{FF2B5EF4-FFF2-40B4-BE49-F238E27FC236}">
                <a16:creationId xmlns:a16="http://schemas.microsoft.com/office/drawing/2014/main" id="{0F40885D-B111-4E88-837E-63597B305061}"/>
              </a:ext>
            </a:extLst>
          </p:cNvPr>
          <p:cNvSpPr txBox="1"/>
          <p:nvPr/>
        </p:nvSpPr>
        <p:spPr>
          <a:xfrm>
            <a:off x="4707294" y="4444297"/>
            <a:ext cx="1236484" cy="288147"/>
          </a:xfrm>
          <a:prstGeom prst="rect">
            <a:avLst/>
          </a:prstGeom>
          <a:solidFill>
            <a:schemeClr val="bg1"/>
          </a:solidFill>
          <a:ln>
            <a:solidFill>
              <a:srgbClr val="FF0000"/>
            </a:solidFill>
          </a:ln>
        </p:spPr>
        <p:txBody>
          <a:bodyPr wrap="none" lIns="36000" tIns="36000" rIns="36000" bIns="36000" rtlCol="0">
            <a:spAutoFit/>
          </a:bodyPr>
          <a:lstStyle/>
          <a:p>
            <a:r>
              <a:rPr lang="en-GB" dirty="0"/>
              <a:t>Interactive tool</a:t>
            </a:r>
          </a:p>
        </p:txBody>
      </p:sp>
      <p:grpSp>
        <p:nvGrpSpPr>
          <p:cNvPr id="17" name="Group 16">
            <a:extLst>
              <a:ext uri="{FF2B5EF4-FFF2-40B4-BE49-F238E27FC236}">
                <a16:creationId xmlns:a16="http://schemas.microsoft.com/office/drawing/2014/main" id="{4935334E-866B-4FE6-BF6B-A4BDC745AAD0}"/>
              </a:ext>
            </a:extLst>
          </p:cNvPr>
          <p:cNvGrpSpPr/>
          <p:nvPr/>
        </p:nvGrpSpPr>
        <p:grpSpPr>
          <a:xfrm>
            <a:off x="209460" y="2452856"/>
            <a:ext cx="5627922" cy="288000"/>
            <a:chOff x="256772" y="2048307"/>
            <a:chExt cx="4560497" cy="288000"/>
          </a:xfrm>
        </p:grpSpPr>
        <p:sp>
          <p:nvSpPr>
            <p:cNvPr id="18" name="Arrow: Pentagon 17">
              <a:extLst>
                <a:ext uri="{FF2B5EF4-FFF2-40B4-BE49-F238E27FC236}">
                  <a16:creationId xmlns:a16="http://schemas.microsoft.com/office/drawing/2014/main" id="{824F7C78-85CD-46A5-9A72-A0D78929EB36}"/>
                </a:ext>
              </a:extLst>
            </p:cNvPr>
            <p:cNvSpPr/>
            <p:nvPr/>
          </p:nvSpPr>
          <p:spPr bwMode="auto">
            <a:xfrm>
              <a:off x="4507274" y="2048307"/>
              <a:ext cx="309995" cy="288000"/>
            </a:xfrm>
            <a:prstGeom prst="homePlate">
              <a:avLst/>
            </a:prstGeom>
            <a:solidFill>
              <a:srgbClr val="3399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19" name="Arrow: Pentagon 18">
              <a:extLst>
                <a:ext uri="{FF2B5EF4-FFF2-40B4-BE49-F238E27FC236}">
                  <a16:creationId xmlns:a16="http://schemas.microsoft.com/office/drawing/2014/main" id="{B8AFE4EC-EA04-4CA1-B17E-812EE8C8DEA5}"/>
                </a:ext>
              </a:extLst>
            </p:cNvPr>
            <p:cNvSpPr/>
            <p:nvPr/>
          </p:nvSpPr>
          <p:spPr bwMode="auto">
            <a:xfrm flipH="1">
              <a:off x="256772" y="2048307"/>
              <a:ext cx="309995" cy="288000"/>
            </a:xfrm>
            <a:prstGeom prst="homePlate">
              <a:avLst/>
            </a:prstGeom>
            <a:solidFill>
              <a:srgbClr val="3399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20" name="Rectangle 19">
              <a:extLst>
                <a:ext uri="{FF2B5EF4-FFF2-40B4-BE49-F238E27FC236}">
                  <a16:creationId xmlns:a16="http://schemas.microsoft.com/office/drawing/2014/main" id="{7BE933B1-6BFA-4FA6-B946-8CF6757A6713}"/>
                </a:ext>
              </a:extLst>
            </p:cNvPr>
            <p:cNvSpPr/>
            <p:nvPr/>
          </p:nvSpPr>
          <p:spPr bwMode="auto">
            <a:xfrm>
              <a:off x="566884" y="2048307"/>
              <a:ext cx="3940389" cy="288000"/>
            </a:xfrm>
            <a:prstGeom prst="rect">
              <a:avLst/>
            </a:prstGeom>
            <a:solidFill>
              <a:srgbClr val="3399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algn="ctr" defTabSz="762000"/>
              <a:r>
                <a:rPr lang="en-GB" b="1" dirty="0">
                  <a:solidFill>
                    <a:srgbClr val="FFFFFF"/>
                  </a:solidFill>
                </a:rPr>
                <a:t>Efficient Calibration Dynamic Modelling Tool</a:t>
              </a:r>
            </a:p>
          </p:txBody>
        </p:sp>
      </p:grpSp>
      <p:grpSp>
        <p:nvGrpSpPr>
          <p:cNvPr id="21" name="Group 20">
            <a:extLst>
              <a:ext uri="{FF2B5EF4-FFF2-40B4-BE49-F238E27FC236}">
                <a16:creationId xmlns:a16="http://schemas.microsoft.com/office/drawing/2014/main" id="{B1687471-3627-4DD1-975D-CB686BBFD757}"/>
              </a:ext>
            </a:extLst>
          </p:cNvPr>
          <p:cNvGrpSpPr/>
          <p:nvPr/>
        </p:nvGrpSpPr>
        <p:grpSpPr>
          <a:xfrm>
            <a:off x="4899842" y="921030"/>
            <a:ext cx="7110731" cy="288000"/>
            <a:chOff x="256772" y="2048307"/>
            <a:chExt cx="4560497" cy="288000"/>
          </a:xfrm>
        </p:grpSpPr>
        <p:sp>
          <p:nvSpPr>
            <p:cNvPr id="22" name="Arrow: Pentagon 21">
              <a:extLst>
                <a:ext uri="{FF2B5EF4-FFF2-40B4-BE49-F238E27FC236}">
                  <a16:creationId xmlns:a16="http://schemas.microsoft.com/office/drawing/2014/main" id="{AA2A857B-574C-4A06-90DE-C4534C68F84A}"/>
                </a:ext>
              </a:extLst>
            </p:cNvPr>
            <p:cNvSpPr/>
            <p:nvPr/>
          </p:nvSpPr>
          <p:spPr bwMode="auto">
            <a:xfrm>
              <a:off x="4507274" y="2048307"/>
              <a:ext cx="309995" cy="288000"/>
            </a:xfrm>
            <a:prstGeom prst="homePlate">
              <a:avLst/>
            </a:prstGeom>
            <a:solidFill>
              <a:srgbClr val="3399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23" name="Arrow: Pentagon 22">
              <a:extLst>
                <a:ext uri="{FF2B5EF4-FFF2-40B4-BE49-F238E27FC236}">
                  <a16:creationId xmlns:a16="http://schemas.microsoft.com/office/drawing/2014/main" id="{A30439C5-0CF1-4822-A701-020541818EDA}"/>
                </a:ext>
              </a:extLst>
            </p:cNvPr>
            <p:cNvSpPr/>
            <p:nvPr/>
          </p:nvSpPr>
          <p:spPr bwMode="auto">
            <a:xfrm flipH="1">
              <a:off x="256772" y="2048307"/>
              <a:ext cx="309995" cy="288000"/>
            </a:xfrm>
            <a:prstGeom prst="homePlate">
              <a:avLst/>
            </a:prstGeom>
            <a:solidFill>
              <a:srgbClr val="3399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24" name="Rectangle 23">
              <a:extLst>
                <a:ext uri="{FF2B5EF4-FFF2-40B4-BE49-F238E27FC236}">
                  <a16:creationId xmlns:a16="http://schemas.microsoft.com/office/drawing/2014/main" id="{41C6E10E-8AED-4F88-82FE-FDC47DD80EF7}"/>
                </a:ext>
              </a:extLst>
            </p:cNvPr>
            <p:cNvSpPr/>
            <p:nvPr/>
          </p:nvSpPr>
          <p:spPr bwMode="auto">
            <a:xfrm>
              <a:off x="566884" y="2048307"/>
              <a:ext cx="3940389" cy="288000"/>
            </a:xfrm>
            <a:prstGeom prst="rect">
              <a:avLst/>
            </a:prstGeom>
            <a:solidFill>
              <a:srgbClr val="3399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algn="ctr" defTabSz="762000"/>
              <a:r>
                <a:rPr lang="en-GB" b="1" dirty="0">
                  <a:solidFill>
                    <a:srgbClr val="FFFFFF"/>
                  </a:solidFill>
                </a:rPr>
                <a:t>Efficient Calibration Global Optimisation Tool</a:t>
              </a:r>
            </a:p>
          </p:txBody>
        </p:sp>
      </p:grpSp>
      <p:grpSp>
        <p:nvGrpSpPr>
          <p:cNvPr id="25" name="Group 24">
            <a:extLst>
              <a:ext uri="{FF2B5EF4-FFF2-40B4-BE49-F238E27FC236}">
                <a16:creationId xmlns:a16="http://schemas.microsoft.com/office/drawing/2014/main" id="{2C7D9E2A-33D6-4C9B-A34D-656057D0DE89}"/>
              </a:ext>
            </a:extLst>
          </p:cNvPr>
          <p:cNvGrpSpPr/>
          <p:nvPr/>
        </p:nvGrpSpPr>
        <p:grpSpPr>
          <a:xfrm>
            <a:off x="6006736" y="5211272"/>
            <a:ext cx="1370460" cy="1550031"/>
            <a:chOff x="6035311" y="5239847"/>
            <a:chExt cx="1370460" cy="1550031"/>
          </a:xfrm>
        </p:grpSpPr>
        <p:sp>
          <p:nvSpPr>
            <p:cNvPr id="26" name="TextBox 25">
              <a:extLst>
                <a:ext uri="{FF2B5EF4-FFF2-40B4-BE49-F238E27FC236}">
                  <a16:creationId xmlns:a16="http://schemas.microsoft.com/office/drawing/2014/main" id="{EECBBFE2-13EC-4B10-A3AE-36DC7463E67F}"/>
                </a:ext>
              </a:extLst>
            </p:cNvPr>
            <p:cNvSpPr txBox="1"/>
            <p:nvPr/>
          </p:nvSpPr>
          <p:spPr>
            <a:xfrm>
              <a:off x="6124284" y="5239847"/>
              <a:ext cx="1281487" cy="1550031"/>
            </a:xfrm>
            <a:prstGeom prst="rect">
              <a:avLst/>
            </a:prstGeom>
            <a:solidFill>
              <a:schemeClr val="bg1">
                <a:lumMod val="95000"/>
              </a:schemeClr>
            </a:solidFill>
            <a:ln w="19050">
              <a:solidFill>
                <a:schemeClr val="tx1"/>
              </a:solidFill>
            </a:ln>
          </p:spPr>
          <p:txBody>
            <a:bodyPr wrap="square" lIns="36000" tIns="36000" rIns="36000" bIns="36000" rtlCol="0">
              <a:spAutoFit/>
            </a:bodyPr>
            <a:lstStyle/>
            <a:p>
              <a:pPr algn="ctr"/>
              <a:r>
                <a:rPr lang="en-GB" sz="1400" dirty="0"/>
                <a:t>Trained Dynamic Model</a:t>
              </a:r>
            </a:p>
            <a:p>
              <a:endParaRPr lang="en-GB" dirty="0"/>
            </a:p>
            <a:p>
              <a:endParaRPr lang="en-GB" dirty="0"/>
            </a:p>
            <a:p>
              <a:endParaRPr lang="en-GB" dirty="0"/>
            </a:p>
          </p:txBody>
        </p:sp>
        <p:pic>
          <p:nvPicPr>
            <p:cNvPr id="27" name="Picture 26">
              <a:extLst>
                <a:ext uri="{FF2B5EF4-FFF2-40B4-BE49-F238E27FC236}">
                  <a16:creationId xmlns:a16="http://schemas.microsoft.com/office/drawing/2014/main" id="{30FD190D-4E49-4E2E-A9F5-DAAD639CC9D8}"/>
                </a:ext>
              </a:extLst>
            </p:cNvPr>
            <p:cNvPicPr>
              <a:picLocks noChangeAspect="1"/>
            </p:cNvPicPr>
            <p:nvPr/>
          </p:nvPicPr>
          <p:blipFill>
            <a:blip r:embed="rId8"/>
            <a:stretch>
              <a:fillRect/>
            </a:stretch>
          </p:blipFill>
          <p:spPr>
            <a:xfrm>
              <a:off x="6035311" y="6020677"/>
              <a:ext cx="1310213" cy="505483"/>
            </a:xfrm>
            <a:prstGeom prst="rect">
              <a:avLst/>
            </a:prstGeom>
          </p:spPr>
        </p:pic>
      </p:grpSp>
      <p:sp>
        <p:nvSpPr>
          <p:cNvPr id="28" name="Content Placeholder 1">
            <a:extLst>
              <a:ext uri="{FF2B5EF4-FFF2-40B4-BE49-F238E27FC236}">
                <a16:creationId xmlns:a16="http://schemas.microsoft.com/office/drawing/2014/main" id="{D5F3AC13-84A4-4607-B45D-19F76917B422}"/>
              </a:ext>
            </a:extLst>
          </p:cNvPr>
          <p:cNvSpPr txBox="1">
            <a:spLocks/>
          </p:cNvSpPr>
          <p:nvPr/>
        </p:nvSpPr>
        <p:spPr>
          <a:xfrm>
            <a:off x="136039" y="1173261"/>
            <a:ext cx="4737652" cy="1243194"/>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My product is now integrated in Ricardo’s optimisation tool</a:t>
            </a:r>
          </a:p>
          <a:p>
            <a:r>
              <a:rPr lang="en-GB" dirty="0"/>
              <a:t>I won Ricardo Paper of The Year for the ML algorithm development</a:t>
            </a:r>
          </a:p>
        </p:txBody>
      </p:sp>
    </p:spTree>
    <p:custDataLst>
      <p:tags r:id="rId1"/>
    </p:custDataLst>
    <p:extLst>
      <p:ext uri="{BB962C8B-B14F-4D97-AF65-F5344CB8AC3E}">
        <p14:creationId xmlns:p14="http://schemas.microsoft.com/office/powerpoint/2010/main" val="2779409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9A5F7C-D28F-49A1-A504-0390E795DC2C}"/>
              </a:ext>
            </a:extLst>
          </p:cNvPr>
          <p:cNvPicPr>
            <a:picLocks noChangeAspect="1"/>
          </p:cNvPicPr>
          <p:nvPr/>
        </p:nvPicPr>
        <p:blipFill>
          <a:blip r:embed="rId4"/>
          <a:stretch>
            <a:fillRect/>
          </a:stretch>
        </p:blipFill>
        <p:spPr>
          <a:xfrm>
            <a:off x="3079945" y="1496179"/>
            <a:ext cx="8938602" cy="5015851"/>
          </a:xfrm>
          <a:prstGeom prst="rect">
            <a:avLst/>
          </a:prstGeom>
        </p:spPr>
      </p:pic>
      <p:pic>
        <p:nvPicPr>
          <p:cNvPr id="3" name="Graphic 2" descr="Pinch Zoom In with solid fill">
            <a:extLst>
              <a:ext uri="{FF2B5EF4-FFF2-40B4-BE49-F238E27FC236}">
                <a16:creationId xmlns:a16="http://schemas.microsoft.com/office/drawing/2014/main" id="{6438BD72-89BC-4781-A6D2-E3255B4D9E0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09291" y="4635500"/>
            <a:ext cx="914400" cy="914400"/>
          </a:xfrm>
          <a:prstGeom prst="rect">
            <a:avLst/>
          </a:prstGeom>
        </p:spPr>
      </p:pic>
      <p:sp>
        <p:nvSpPr>
          <p:cNvPr id="4" name="TextBox 3">
            <a:extLst>
              <a:ext uri="{FF2B5EF4-FFF2-40B4-BE49-F238E27FC236}">
                <a16:creationId xmlns:a16="http://schemas.microsoft.com/office/drawing/2014/main" id="{FB369C6D-CB3F-4077-B3F4-C5BAC1557047}"/>
              </a:ext>
            </a:extLst>
          </p:cNvPr>
          <p:cNvSpPr txBox="1"/>
          <p:nvPr/>
        </p:nvSpPr>
        <p:spPr>
          <a:xfrm>
            <a:off x="7981207" y="5400525"/>
            <a:ext cx="1530547" cy="369332"/>
          </a:xfrm>
          <a:prstGeom prst="rect">
            <a:avLst/>
          </a:prstGeom>
          <a:noFill/>
        </p:spPr>
        <p:txBody>
          <a:bodyPr wrap="none" rtlCol="0">
            <a:spAutoFit/>
          </a:bodyPr>
          <a:lstStyle/>
          <a:p>
            <a:r>
              <a:rPr lang="en-GB" dirty="0">
                <a:solidFill>
                  <a:srgbClr val="FF0000"/>
                </a:solidFill>
              </a:rPr>
              <a:t>I’m interactive</a:t>
            </a:r>
          </a:p>
        </p:txBody>
      </p:sp>
      <p:sp>
        <p:nvSpPr>
          <p:cNvPr id="5" name="TextBox 4">
            <a:extLst>
              <a:ext uri="{FF2B5EF4-FFF2-40B4-BE49-F238E27FC236}">
                <a16:creationId xmlns:a16="http://schemas.microsoft.com/office/drawing/2014/main" id="{C71E0C07-DBFC-41ED-A28F-A56E1800F1F7}"/>
              </a:ext>
            </a:extLst>
          </p:cNvPr>
          <p:cNvSpPr txBox="1"/>
          <p:nvPr/>
        </p:nvSpPr>
        <p:spPr>
          <a:xfrm>
            <a:off x="173453" y="153938"/>
            <a:ext cx="11845094" cy="1200329"/>
          </a:xfrm>
          <a:prstGeom prst="rect">
            <a:avLst/>
          </a:prstGeom>
          <a:noFill/>
        </p:spPr>
        <p:txBody>
          <a:bodyPr wrap="square">
            <a:spAutoFit/>
          </a:bodyPr>
          <a:lstStyle/>
          <a:p>
            <a:r>
              <a:rPr lang="en-GB" altLang="en-US" sz="1800" dirty="0">
                <a:solidFill>
                  <a:schemeClr val="bg1"/>
                </a:solidFill>
              </a:rPr>
              <a:t>I have developed a tool that can automatically </a:t>
            </a:r>
            <a:r>
              <a:rPr lang="en-GB" altLang="en-US" sz="1800" dirty="0">
                <a:solidFill>
                  <a:schemeClr val="accent2">
                    <a:lumMod val="60000"/>
                    <a:lumOff val="40000"/>
                  </a:schemeClr>
                </a:solidFill>
              </a:rPr>
              <a:t>convert strategy images from a PDF document into Simulink models.</a:t>
            </a:r>
          </a:p>
          <a:p>
            <a:r>
              <a:rPr lang="en-GB" altLang="en-US" sz="1800" dirty="0">
                <a:solidFill>
                  <a:schemeClr val="bg1"/>
                </a:solidFill>
              </a:rPr>
              <a:t>By combining a deep learning model, image processing techniques, a robust AI (Artificial Intelligence) line tracking method and OCR (Optical Character Recognition) the tool can identify blocks in images and reconstruct the Simulink models programmatically.</a:t>
            </a:r>
          </a:p>
        </p:txBody>
      </p:sp>
      <p:sp>
        <p:nvSpPr>
          <p:cNvPr id="7" name="TextBox 6">
            <a:extLst>
              <a:ext uri="{FF2B5EF4-FFF2-40B4-BE49-F238E27FC236}">
                <a16:creationId xmlns:a16="http://schemas.microsoft.com/office/drawing/2014/main" id="{CF776C1C-9B26-40FD-BEAC-E235ECCCBDE4}"/>
              </a:ext>
            </a:extLst>
          </p:cNvPr>
          <p:cNvSpPr txBox="1"/>
          <p:nvPr/>
        </p:nvSpPr>
        <p:spPr>
          <a:xfrm>
            <a:off x="173453" y="1496179"/>
            <a:ext cx="2734847" cy="4524315"/>
          </a:xfrm>
          <a:prstGeom prst="rect">
            <a:avLst/>
          </a:prstGeom>
          <a:noFill/>
        </p:spPr>
        <p:txBody>
          <a:bodyPr wrap="square">
            <a:spAutoFit/>
          </a:bodyPr>
          <a:lstStyle/>
          <a:p>
            <a:r>
              <a:rPr lang="en-GB" altLang="en-US" sz="1800" dirty="0">
                <a:solidFill>
                  <a:schemeClr val="bg1"/>
                </a:solidFill>
              </a:rPr>
              <a:t>Partially eliminating human labour in recreating a strategy</a:t>
            </a:r>
          </a:p>
          <a:p>
            <a:r>
              <a:rPr lang="en-GB" altLang="en-US" sz="1800" dirty="0">
                <a:solidFill>
                  <a:schemeClr val="bg1"/>
                </a:solidFill>
              </a:rPr>
              <a:t>Trace tool was able to read images and reconstruct a sample model in 116 seconds. In comparison, a human developer needed 685 seconds to do the same task.</a:t>
            </a:r>
          </a:p>
          <a:p>
            <a:endParaRPr lang="en-GB" altLang="en-US" dirty="0">
              <a:solidFill>
                <a:schemeClr val="bg1"/>
              </a:solidFill>
            </a:endParaRPr>
          </a:p>
          <a:p>
            <a:r>
              <a:rPr lang="en-GB" altLang="en-US" dirty="0">
                <a:solidFill>
                  <a:schemeClr val="bg1"/>
                </a:solidFill>
              </a:rPr>
              <a:t>I won runner-up Ricardo Phil </a:t>
            </a:r>
            <a:r>
              <a:rPr lang="en-GB" altLang="en-US" dirty="0" err="1">
                <a:solidFill>
                  <a:schemeClr val="bg1"/>
                </a:solidFill>
              </a:rPr>
              <a:t>Hore</a:t>
            </a:r>
            <a:r>
              <a:rPr lang="en-GB" altLang="en-US" dirty="0">
                <a:solidFill>
                  <a:schemeClr val="bg1"/>
                </a:solidFill>
              </a:rPr>
              <a:t> Engineering Award for invention of the tool.</a:t>
            </a:r>
            <a:endParaRPr lang="en-GB" altLang="en-US" sz="1800" dirty="0">
              <a:solidFill>
                <a:schemeClr val="bg1"/>
              </a:solidFill>
            </a:endParaRPr>
          </a:p>
        </p:txBody>
      </p:sp>
    </p:spTree>
    <p:custDataLst>
      <p:tags r:id="rId1"/>
    </p:custDataLst>
    <p:extLst>
      <p:ext uri="{BB962C8B-B14F-4D97-AF65-F5344CB8AC3E}">
        <p14:creationId xmlns:p14="http://schemas.microsoft.com/office/powerpoint/2010/main" val="1682573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0365D1-B15C-4F81-BAD8-DEA88617F64A}"/>
              </a:ext>
            </a:extLst>
          </p:cNvPr>
          <p:cNvPicPr>
            <a:picLocks noChangeAspect="1"/>
          </p:cNvPicPr>
          <p:nvPr/>
        </p:nvPicPr>
        <p:blipFill>
          <a:blip r:embed="rId4"/>
          <a:stretch>
            <a:fillRect/>
          </a:stretch>
        </p:blipFill>
        <p:spPr>
          <a:xfrm>
            <a:off x="445441" y="1058542"/>
            <a:ext cx="3662102" cy="5524057"/>
          </a:xfrm>
          <a:prstGeom prst="rect">
            <a:avLst/>
          </a:prstGeom>
        </p:spPr>
      </p:pic>
      <p:pic>
        <p:nvPicPr>
          <p:cNvPr id="3" name="Picture 5" descr="image001">
            <a:extLst>
              <a:ext uri="{FF2B5EF4-FFF2-40B4-BE49-F238E27FC236}">
                <a16:creationId xmlns:a16="http://schemas.microsoft.com/office/drawing/2014/main" id="{B0EF9B8A-A3EE-458C-812B-FCDCBDEE77A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746" t="2404" r="1797" b="778"/>
          <a:stretch/>
        </p:blipFill>
        <p:spPr bwMode="auto">
          <a:xfrm>
            <a:off x="4789714" y="1117601"/>
            <a:ext cx="6909027" cy="5305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B6EC6123-5797-4210-9447-32607EF4520B}"/>
              </a:ext>
            </a:extLst>
          </p:cNvPr>
          <p:cNvSpPr txBox="1"/>
          <p:nvPr/>
        </p:nvSpPr>
        <p:spPr>
          <a:xfrm>
            <a:off x="233374" y="275401"/>
            <a:ext cx="11725252" cy="707886"/>
          </a:xfrm>
          <a:prstGeom prst="rect">
            <a:avLst/>
          </a:prstGeom>
          <a:noFill/>
        </p:spPr>
        <p:txBody>
          <a:bodyPr wrap="square">
            <a:spAutoFit/>
          </a:bodyPr>
          <a:lstStyle/>
          <a:p>
            <a:r>
              <a:rPr lang="en-GB" sz="2000" dirty="0">
                <a:solidFill>
                  <a:schemeClr val="bg1"/>
                </a:solidFill>
              </a:rPr>
              <a:t>An MDF tool was developed to read vehicle measurement files in MDF format, write data to MDF, append excel data to existing MDF file and align emissions data to measurements file.</a:t>
            </a:r>
          </a:p>
        </p:txBody>
      </p:sp>
    </p:spTree>
    <p:custDataLst>
      <p:tags r:id="rId1"/>
    </p:custDataLst>
    <p:extLst>
      <p:ext uri="{BB962C8B-B14F-4D97-AF65-F5344CB8AC3E}">
        <p14:creationId xmlns:p14="http://schemas.microsoft.com/office/powerpoint/2010/main" val="2928142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2F21B5-DA2D-4814-AF9E-2BFE3E434B85}"/>
              </a:ext>
            </a:extLst>
          </p:cNvPr>
          <p:cNvSpPr txBox="1"/>
          <p:nvPr/>
        </p:nvSpPr>
        <p:spPr>
          <a:xfrm>
            <a:off x="214048" y="184257"/>
            <a:ext cx="5004602" cy="2288694"/>
          </a:xfrm>
          <a:prstGeom prst="rect">
            <a:avLst/>
          </a:prstGeom>
          <a:noFill/>
        </p:spPr>
        <p:txBody>
          <a:bodyPr wrap="square" lIns="36000" tIns="36000" rIns="36000" bIns="36000" rtlCol="0">
            <a:spAutoFit/>
          </a:bodyPr>
          <a:lstStyle/>
          <a:p>
            <a:pPr algn="l"/>
            <a:r>
              <a:rPr lang="en-GB" dirty="0">
                <a:solidFill>
                  <a:schemeClr val="bg1"/>
                </a:solidFill>
              </a:rPr>
              <a:t>The algorithm I developed to append data to </a:t>
            </a:r>
            <a:r>
              <a:rPr lang="en-GB" dirty="0" err="1">
                <a:solidFill>
                  <a:schemeClr val="bg1"/>
                </a:solidFill>
              </a:rPr>
              <a:t>dat</a:t>
            </a:r>
            <a:r>
              <a:rPr lang="en-GB" dirty="0">
                <a:solidFill>
                  <a:schemeClr val="bg1"/>
                </a:solidFill>
              </a:rPr>
              <a:t> file is regularly being used by calibration engineers and it managed to reduce customer complains of having two unaligned recording files.</a:t>
            </a:r>
          </a:p>
          <a:p>
            <a:pPr algn="l"/>
            <a:r>
              <a:rPr lang="en-GB" dirty="0">
                <a:solidFill>
                  <a:schemeClr val="bg1"/>
                </a:solidFill>
              </a:rPr>
              <a:t>It took me one week to figure out how to make the appended data group in a binary file to be detected by </a:t>
            </a:r>
            <a:r>
              <a:rPr lang="en-GB" dirty="0" err="1">
                <a:solidFill>
                  <a:schemeClr val="bg1"/>
                </a:solidFill>
              </a:rPr>
              <a:t>mdf</a:t>
            </a:r>
            <a:r>
              <a:rPr lang="en-GB" dirty="0">
                <a:solidFill>
                  <a:schemeClr val="bg1"/>
                </a:solidFill>
              </a:rPr>
              <a:t> readers.</a:t>
            </a:r>
          </a:p>
        </p:txBody>
      </p:sp>
      <p:graphicFrame>
        <p:nvGraphicFramePr>
          <p:cNvPr id="3" name="Table 2">
            <a:extLst>
              <a:ext uri="{FF2B5EF4-FFF2-40B4-BE49-F238E27FC236}">
                <a16:creationId xmlns:a16="http://schemas.microsoft.com/office/drawing/2014/main" id="{E2F16734-96D2-48CF-9737-A64C8FEB11B7}"/>
              </a:ext>
            </a:extLst>
          </p:cNvPr>
          <p:cNvGraphicFramePr>
            <a:graphicFrameLocks noGrp="1"/>
          </p:cNvGraphicFramePr>
          <p:nvPr>
            <p:extLst>
              <p:ext uri="{D42A27DB-BD31-4B8C-83A1-F6EECF244321}">
                <p14:modId xmlns:p14="http://schemas.microsoft.com/office/powerpoint/2010/main" val="3530325321"/>
              </p:ext>
            </p:extLst>
          </p:nvPr>
        </p:nvGraphicFramePr>
        <p:xfrm>
          <a:off x="5573510" y="4098596"/>
          <a:ext cx="4165212" cy="2605225"/>
        </p:xfrm>
        <a:graphic>
          <a:graphicData uri="http://schemas.openxmlformats.org/drawingml/2006/table">
            <a:tbl>
              <a:tblPr firstRow="1" bandRow="1">
                <a:tableStyleId>{5C22544A-7EE6-4342-B048-85BDC9FD1C3A}</a:tableStyleId>
              </a:tblPr>
              <a:tblGrid>
                <a:gridCol w="694202">
                  <a:extLst>
                    <a:ext uri="{9D8B030D-6E8A-4147-A177-3AD203B41FA5}">
                      <a16:colId xmlns:a16="http://schemas.microsoft.com/office/drawing/2014/main" val="957491295"/>
                    </a:ext>
                  </a:extLst>
                </a:gridCol>
                <a:gridCol w="694202">
                  <a:extLst>
                    <a:ext uri="{9D8B030D-6E8A-4147-A177-3AD203B41FA5}">
                      <a16:colId xmlns:a16="http://schemas.microsoft.com/office/drawing/2014/main" val="3253773996"/>
                    </a:ext>
                  </a:extLst>
                </a:gridCol>
                <a:gridCol w="694202">
                  <a:extLst>
                    <a:ext uri="{9D8B030D-6E8A-4147-A177-3AD203B41FA5}">
                      <a16:colId xmlns:a16="http://schemas.microsoft.com/office/drawing/2014/main" val="3357453869"/>
                    </a:ext>
                  </a:extLst>
                </a:gridCol>
                <a:gridCol w="694202">
                  <a:extLst>
                    <a:ext uri="{9D8B030D-6E8A-4147-A177-3AD203B41FA5}">
                      <a16:colId xmlns:a16="http://schemas.microsoft.com/office/drawing/2014/main" val="696903519"/>
                    </a:ext>
                  </a:extLst>
                </a:gridCol>
                <a:gridCol w="694202">
                  <a:extLst>
                    <a:ext uri="{9D8B030D-6E8A-4147-A177-3AD203B41FA5}">
                      <a16:colId xmlns:a16="http://schemas.microsoft.com/office/drawing/2014/main" val="3217482961"/>
                    </a:ext>
                  </a:extLst>
                </a:gridCol>
                <a:gridCol w="694202">
                  <a:extLst>
                    <a:ext uri="{9D8B030D-6E8A-4147-A177-3AD203B41FA5}">
                      <a16:colId xmlns:a16="http://schemas.microsoft.com/office/drawing/2014/main" val="2812628695"/>
                    </a:ext>
                  </a:extLst>
                </a:gridCol>
              </a:tblGrid>
              <a:tr h="372175">
                <a:tc>
                  <a:txBody>
                    <a:bodyPr/>
                    <a:lstStyle/>
                    <a:p>
                      <a:endParaRPr lang="en-M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68376816"/>
                  </a:ext>
                </a:extLst>
              </a:tr>
              <a:tr h="372175">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8624546"/>
                  </a:ext>
                </a:extLst>
              </a:tr>
              <a:tr h="372175">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559698"/>
                  </a:ext>
                </a:extLst>
              </a:tr>
              <a:tr h="372175">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8580430"/>
                  </a:ext>
                </a:extLst>
              </a:tr>
              <a:tr h="372175">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09619367"/>
                  </a:ext>
                </a:extLst>
              </a:tr>
              <a:tr h="372175">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46063843"/>
                  </a:ext>
                </a:extLst>
              </a:tr>
              <a:tr h="372175">
                <a:tc>
                  <a:txBody>
                    <a:bodyPr/>
                    <a:lstStyle/>
                    <a:p>
                      <a:endParaRPr lang="en-M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79114688"/>
                  </a:ext>
                </a:extLst>
              </a:tr>
            </a:tbl>
          </a:graphicData>
        </a:graphic>
      </p:graphicFrame>
      <p:sp>
        <p:nvSpPr>
          <p:cNvPr id="4" name="Speech Bubble: Rectangle 3">
            <a:extLst>
              <a:ext uri="{FF2B5EF4-FFF2-40B4-BE49-F238E27FC236}">
                <a16:creationId xmlns:a16="http://schemas.microsoft.com/office/drawing/2014/main" id="{F5EF7DDD-E8A9-48CA-BFCC-8DEE4D45FAF5}"/>
              </a:ext>
            </a:extLst>
          </p:cNvPr>
          <p:cNvSpPr/>
          <p:nvPr/>
        </p:nvSpPr>
        <p:spPr>
          <a:xfrm>
            <a:off x="5559350" y="177690"/>
            <a:ext cx="4165213" cy="3564356"/>
          </a:xfrm>
          <a:prstGeom prst="wedgeRectCallout">
            <a:avLst>
              <a:gd name="adj1" fmla="val -57641"/>
              <a:gd name="adj2" fmla="val 26829"/>
            </a:avLst>
          </a:prstGeom>
          <a:solidFill>
            <a:schemeClr val="bg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5" name="Picture 4">
            <a:extLst>
              <a:ext uri="{FF2B5EF4-FFF2-40B4-BE49-F238E27FC236}">
                <a16:creationId xmlns:a16="http://schemas.microsoft.com/office/drawing/2014/main" id="{86A8DEF9-2CDC-4E5E-B544-2C2E1AE590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1183" y="247626"/>
            <a:ext cx="3908254" cy="3392502"/>
          </a:xfrm>
          <a:prstGeom prst="rect">
            <a:avLst/>
          </a:prstGeom>
        </p:spPr>
      </p:pic>
      <p:pic>
        <p:nvPicPr>
          <p:cNvPr id="6" name="Picture 5" descr="image001">
            <a:extLst>
              <a:ext uri="{FF2B5EF4-FFF2-40B4-BE49-F238E27FC236}">
                <a16:creationId xmlns:a16="http://schemas.microsoft.com/office/drawing/2014/main" id="{8D89837E-2FD8-45D9-9F6C-75DD1AAEF72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230" t="16625" r="84358" b="70223"/>
          <a:stretch/>
        </p:blipFill>
        <p:spPr bwMode="auto">
          <a:xfrm>
            <a:off x="4413583" y="2412831"/>
            <a:ext cx="761827" cy="90187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Related image">
            <a:extLst>
              <a:ext uri="{FF2B5EF4-FFF2-40B4-BE49-F238E27FC236}">
                <a16:creationId xmlns:a16="http://schemas.microsoft.com/office/drawing/2014/main" id="{1E3DF564-C09C-4719-AAFB-948342B1E1C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165" b="10167"/>
          <a:stretch/>
        </p:blipFill>
        <p:spPr bwMode="auto">
          <a:xfrm>
            <a:off x="158221" y="2748881"/>
            <a:ext cx="4173479" cy="2120152"/>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nector: Elbow 7">
            <a:extLst>
              <a:ext uri="{FF2B5EF4-FFF2-40B4-BE49-F238E27FC236}">
                <a16:creationId xmlns:a16="http://schemas.microsoft.com/office/drawing/2014/main" id="{0CE611D9-FBBF-44E1-815E-6176433D5B33}"/>
              </a:ext>
            </a:extLst>
          </p:cNvPr>
          <p:cNvCxnSpPr>
            <a:cxnSpLocks/>
            <a:endCxn id="6" idx="1"/>
          </p:cNvCxnSpPr>
          <p:nvPr/>
        </p:nvCxnSpPr>
        <p:spPr>
          <a:xfrm flipV="1">
            <a:off x="3106360" y="2863768"/>
            <a:ext cx="1307223" cy="835371"/>
          </a:xfrm>
          <a:prstGeom prst="bentConnector3">
            <a:avLst>
              <a:gd name="adj1" fmla="val 78174"/>
            </a:avLst>
          </a:prstGeom>
          <a:ln w="28575">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74CFA00-8A14-4111-927E-4CAF61078316}"/>
              </a:ext>
            </a:extLst>
          </p:cNvPr>
          <p:cNvSpPr txBox="1"/>
          <p:nvPr/>
        </p:nvSpPr>
        <p:spPr>
          <a:xfrm>
            <a:off x="4261102" y="3296514"/>
            <a:ext cx="1323693" cy="646331"/>
          </a:xfrm>
          <a:prstGeom prst="rect">
            <a:avLst/>
          </a:prstGeom>
          <a:noFill/>
        </p:spPr>
        <p:txBody>
          <a:bodyPr wrap="square" rtlCol="0">
            <a:spAutoFit/>
          </a:bodyPr>
          <a:lstStyle/>
          <a:p>
            <a:pPr algn="ctr"/>
            <a:r>
              <a:rPr lang="en-US" dirty="0">
                <a:solidFill>
                  <a:schemeClr val="bg1"/>
                </a:solidFill>
              </a:rPr>
              <a:t>Vehicle Recording</a:t>
            </a:r>
            <a:endParaRPr lang="en-MY" dirty="0">
              <a:solidFill>
                <a:schemeClr val="bg1"/>
              </a:solidFill>
            </a:endParaRPr>
          </a:p>
        </p:txBody>
      </p:sp>
      <p:pic>
        <p:nvPicPr>
          <p:cNvPr id="10" name="Picture 4" descr="Image result for avl emissions">
            <a:extLst>
              <a:ext uri="{FF2B5EF4-FFF2-40B4-BE49-F238E27FC236}">
                <a16:creationId xmlns:a16="http://schemas.microsoft.com/office/drawing/2014/main" id="{2350F131-269D-432E-9F0F-DFCEACC9E15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2100" r="29105"/>
          <a:stretch/>
        </p:blipFill>
        <p:spPr bwMode="auto">
          <a:xfrm>
            <a:off x="625250" y="4933935"/>
            <a:ext cx="1046712" cy="179873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5" descr="image001">
            <a:extLst>
              <a:ext uri="{FF2B5EF4-FFF2-40B4-BE49-F238E27FC236}">
                <a16:creationId xmlns:a16="http://schemas.microsoft.com/office/drawing/2014/main" id="{53299F66-E9E6-4DDA-8D30-2AA6CA88505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225" t="81740" r="67002" b="778"/>
          <a:stretch/>
        </p:blipFill>
        <p:spPr bwMode="auto">
          <a:xfrm>
            <a:off x="2520761" y="5238365"/>
            <a:ext cx="875868" cy="1076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2307FBC6-672E-48BA-95CB-C2CF8E45AC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16101" y="4273960"/>
            <a:ext cx="3908254" cy="2334964"/>
          </a:xfrm>
          <a:prstGeom prst="rect">
            <a:avLst/>
          </a:prstGeom>
        </p:spPr>
      </p:pic>
      <p:sp>
        <p:nvSpPr>
          <p:cNvPr id="13" name="Arrow: Up 12">
            <a:extLst>
              <a:ext uri="{FF2B5EF4-FFF2-40B4-BE49-F238E27FC236}">
                <a16:creationId xmlns:a16="http://schemas.microsoft.com/office/drawing/2014/main" id="{C403EC69-DB2C-475E-AA6A-0138FC5B8EEC}"/>
              </a:ext>
            </a:extLst>
          </p:cNvPr>
          <p:cNvSpPr/>
          <p:nvPr/>
        </p:nvSpPr>
        <p:spPr>
          <a:xfrm>
            <a:off x="7352778" y="3779624"/>
            <a:ext cx="538619" cy="28139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 name="Arrow: Right 13">
            <a:extLst>
              <a:ext uri="{FF2B5EF4-FFF2-40B4-BE49-F238E27FC236}">
                <a16:creationId xmlns:a16="http://schemas.microsoft.com/office/drawing/2014/main" id="{DC96C2F2-ECDE-4605-A5B7-99E997CEEB89}"/>
              </a:ext>
            </a:extLst>
          </p:cNvPr>
          <p:cNvSpPr/>
          <p:nvPr/>
        </p:nvSpPr>
        <p:spPr>
          <a:xfrm>
            <a:off x="2041743" y="5448822"/>
            <a:ext cx="479018" cy="463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 name="Arrow: Right 14">
            <a:extLst>
              <a:ext uri="{FF2B5EF4-FFF2-40B4-BE49-F238E27FC236}">
                <a16:creationId xmlns:a16="http://schemas.microsoft.com/office/drawing/2014/main" id="{35ED4A21-153E-49A5-A96A-42893A4D0671}"/>
              </a:ext>
            </a:extLst>
          </p:cNvPr>
          <p:cNvSpPr/>
          <p:nvPr/>
        </p:nvSpPr>
        <p:spPr>
          <a:xfrm>
            <a:off x="3362110" y="5435177"/>
            <a:ext cx="2424223" cy="463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6" name="TextBox 15">
            <a:extLst>
              <a:ext uri="{FF2B5EF4-FFF2-40B4-BE49-F238E27FC236}">
                <a16:creationId xmlns:a16="http://schemas.microsoft.com/office/drawing/2014/main" id="{91DAF955-A019-4D4C-A006-330A446DA744}"/>
              </a:ext>
            </a:extLst>
          </p:cNvPr>
          <p:cNvSpPr txBox="1"/>
          <p:nvPr/>
        </p:nvSpPr>
        <p:spPr>
          <a:xfrm>
            <a:off x="6612960" y="5876876"/>
            <a:ext cx="3452303" cy="646331"/>
          </a:xfrm>
          <a:prstGeom prst="rect">
            <a:avLst/>
          </a:prstGeom>
          <a:solidFill>
            <a:schemeClr val="bg1"/>
          </a:solidFill>
          <a:ln>
            <a:solidFill>
              <a:srgbClr val="FF0000"/>
            </a:solidFill>
          </a:ln>
        </p:spPr>
        <p:txBody>
          <a:bodyPr wrap="square" rtlCol="0">
            <a:spAutoFit/>
          </a:bodyPr>
          <a:lstStyle/>
          <a:p>
            <a:r>
              <a:rPr lang="en-US" dirty="0"/>
              <a:t>2. Append new data group at the end of the binary </a:t>
            </a:r>
            <a:r>
              <a:rPr lang="en-US" dirty="0" err="1"/>
              <a:t>dat</a:t>
            </a:r>
            <a:r>
              <a:rPr lang="en-US" dirty="0"/>
              <a:t> file</a:t>
            </a:r>
          </a:p>
        </p:txBody>
      </p:sp>
      <p:sp>
        <p:nvSpPr>
          <p:cNvPr id="17" name="Rectangle 16">
            <a:extLst>
              <a:ext uri="{FF2B5EF4-FFF2-40B4-BE49-F238E27FC236}">
                <a16:creationId xmlns:a16="http://schemas.microsoft.com/office/drawing/2014/main" id="{6172F82E-FD70-4D4D-A416-CC94A6C1F0D9}"/>
              </a:ext>
            </a:extLst>
          </p:cNvPr>
          <p:cNvSpPr/>
          <p:nvPr/>
        </p:nvSpPr>
        <p:spPr>
          <a:xfrm>
            <a:off x="7006767" y="2279738"/>
            <a:ext cx="615320" cy="47598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8" name="Arc 17">
            <a:extLst>
              <a:ext uri="{FF2B5EF4-FFF2-40B4-BE49-F238E27FC236}">
                <a16:creationId xmlns:a16="http://schemas.microsoft.com/office/drawing/2014/main" id="{780CF6C9-C787-45DA-A2A1-AF22B5901DEE}"/>
              </a:ext>
            </a:extLst>
          </p:cNvPr>
          <p:cNvSpPr/>
          <p:nvPr/>
        </p:nvSpPr>
        <p:spPr>
          <a:xfrm>
            <a:off x="5816308" y="2705622"/>
            <a:ext cx="4292195" cy="2504087"/>
          </a:xfrm>
          <a:prstGeom prst="arc">
            <a:avLst>
              <a:gd name="adj1" fmla="val 15687926"/>
              <a:gd name="adj2" fmla="val 1454469"/>
            </a:avLst>
          </a:prstGeom>
          <a:ln w="28575">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MY"/>
          </a:p>
        </p:txBody>
      </p:sp>
      <p:sp>
        <p:nvSpPr>
          <p:cNvPr id="19" name="TextBox 18">
            <a:extLst>
              <a:ext uri="{FF2B5EF4-FFF2-40B4-BE49-F238E27FC236}">
                <a16:creationId xmlns:a16="http://schemas.microsoft.com/office/drawing/2014/main" id="{BB0F8633-15F9-4D5B-86CD-46833A392FD1}"/>
              </a:ext>
            </a:extLst>
          </p:cNvPr>
          <p:cNvSpPr txBox="1"/>
          <p:nvPr/>
        </p:nvSpPr>
        <p:spPr>
          <a:xfrm>
            <a:off x="2453278" y="6180119"/>
            <a:ext cx="3005865" cy="646331"/>
          </a:xfrm>
          <a:prstGeom prst="rect">
            <a:avLst/>
          </a:prstGeom>
          <a:solidFill>
            <a:schemeClr val="bg1"/>
          </a:solidFill>
          <a:ln>
            <a:solidFill>
              <a:srgbClr val="FF0000"/>
            </a:solidFill>
          </a:ln>
        </p:spPr>
        <p:txBody>
          <a:bodyPr wrap="square" rtlCol="0">
            <a:spAutoFit/>
          </a:bodyPr>
          <a:lstStyle/>
          <a:p>
            <a:r>
              <a:rPr lang="en-US" dirty="0"/>
              <a:t>1. Pre-allocate empty spaces in the binary file</a:t>
            </a:r>
          </a:p>
        </p:txBody>
      </p:sp>
      <p:sp>
        <p:nvSpPr>
          <p:cNvPr id="20" name="TextBox 19">
            <a:extLst>
              <a:ext uri="{FF2B5EF4-FFF2-40B4-BE49-F238E27FC236}">
                <a16:creationId xmlns:a16="http://schemas.microsoft.com/office/drawing/2014/main" id="{9F8610AA-D91B-432A-8353-FE5E81A72367}"/>
              </a:ext>
            </a:extLst>
          </p:cNvPr>
          <p:cNvSpPr txBox="1"/>
          <p:nvPr/>
        </p:nvSpPr>
        <p:spPr>
          <a:xfrm>
            <a:off x="10233628" y="3755641"/>
            <a:ext cx="1511980" cy="1754326"/>
          </a:xfrm>
          <a:prstGeom prst="rect">
            <a:avLst/>
          </a:prstGeom>
          <a:solidFill>
            <a:schemeClr val="bg1"/>
          </a:solidFill>
          <a:ln>
            <a:solidFill>
              <a:srgbClr val="FF0000"/>
            </a:solidFill>
          </a:ln>
        </p:spPr>
        <p:txBody>
          <a:bodyPr wrap="square" rtlCol="0">
            <a:spAutoFit/>
          </a:bodyPr>
          <a:lstStyle/>
          <a:p>
            <a:r>
              <a:rPr lang="en-US" dirty="0"/>
              <a:t>3. Add next DG (data group) position at the last DG (data group)</a:t>
            </a:r>
          </a:p>
        </p:txBody>
      </p:sp>
      <p:sp>
        <p:nvSpPr>
          <p:cNvPr id="21" name="TextBox 20">
            <a:extLst>
              <a:ext uri="{FF2B5EF4-FFF2-40B4-BE49-F238E27FC236}">
                <a16:creationId xmlns:a16="http://schemas.microsoft.com/office/drawing/2014/main" id="{0664C988-3215-4FBA-BD87-389505636DF8}"/>
              </a:ext>
            </a:extLst>
          </p:cNvPr>
          <p:cNvSpPr txBox="1"/>
          <p:nvPr/>
        </p:nvSpPr>
        <p:spPr>
          <a:xfrm>
            <a:off x="10065263" y="724402"/>
            <a:ext cx="1949768" cy="2800767"/>
          </a:xfrm>
          <a:prstGeom prst="rect">
            <a:avLst/>
          </a:prstGeom>
          <a:noFill/>
        </p:spPr>
        <p:txBody>
          <a:bodyPr wrap="square" rtlCol="0">
            <a:spAutoFit/>
          </a:bodyPr>
          <a:lstStyle/>
          <a:p>
            <a:r>
              <a:rPr lang="en-US" sz="1600" dirty="0">
                <a:solidFill>
                  <a:schemeClr val="bg1"/>
                </a:solidFill>
              </a:rPr>
              <a:t>* Append process is fast it only append new data group to an existing binary file and just changing the next data group position to make the new data group visible to MDF file reader.</a:t>
            </a:r>
            <a:endParaRPr lang="en-MY" sz="1600" dirty="0">
              <a:solidFill>
                <a:schemeClr val="bg1"/>
              </a:solidFill>
            </a:endParaRPr>
          </a:p>
        </p:txBody>
      </p:sp>
      <p:sp>
        <p:nvSpPr>
          <p:cNvPr id="22" name="TextBox 21">
            <a:extLst>
              <a:ext uri="{FF2B5EF4-FFF2-40B4-BE49-F238E27FC236}">
                <a16:creationId xmlns:a16="http://schemas.microsoft.com/office/drawing/2014/main" id="{A311A278-2856-4398-BBB0-E53913908A26}"/>
              </a:ext>
            </a:extLst>
          </p:cNvPr>
          <p:cNvSpPr txBox="1"/>
          <p:nvPr/>
        </p:nvSpPr>
        <p:spPr>
          <a:xfrm>
            <a:off x="1860859" y="4897142"/>
            <a:ext cx="2491001" cy="369332"/>
          </a:xfrm>
          <a:prstGeom prst="rect">
            <a:avLst/>
          </a:prstGeom>
          <a:noFill/>
        </p:spPr>
        <p:txBody>
          <a:bodyPr wrap="square" rtlCol="0">
            <a:spAutoFit/>
          </a:bodyPr>
          <a:lstStyle/>
          <a:p>
            <a:r>
              <a:rPr lang="en-US" dirty="0">
                <a:solidFill>
                  <a:schemeClr val="bg1"/>
                </a:solidFill>
              </a:rPr>
              <a:t>Emissions Recording</a:t>
            </a:r>
            <a:endParaRPr lang="en-MY" dirty="0">
              <a:solidFill>
                <a:schemeClr val="bg1"/>
              </a:solidFill>
            </a:endParaRPr>
          </a:p>
        </p:txBody>
      </p:sp>
    </p:spTree>
    <p:custDataLst>
      <p:tags r:id="rId1"/>
    </p:custDataLst>
    <p:extLst>
      <p:ext uri="{BB962C8B-B14F-4D97-AF65-F5344CB8AC3E}">
        <p14:creationId xmlns:p14="http://schemas.microsoft.com/office/powerpoint/2010/main" val="3657810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70247B-F1ED-4921-BF27-B82A446DFCC9}"/>
              </a:ext>
            </a:extLst>
          </p:cNvPr>
          <p:cNvPicPr>
            <a:picLocks noChangeAspect="1"/>
          </p:cNvPicPr>
          <p:nvPr/>
        </p:nvPicPr>
        <p:blipFill>
          <a:blip r:embed="rId4"/>
          <a:stretch>
            <a:fillRect/>
          </a:stretch>
        </p:blipFill>
        <p:spPr>
          <a:xfrm>
            <a:off x="3440239" y="188686"/>
            <a:ext cx="8572147" cy="6384924"/>
          </a:xfrm>
          <a:prstGeom prst="rect">
            <a:avLst/>
          </a:prstGeom>
        </p:spPr>
      </p:pic>
      <p:sp>
        <p:nvSpPr>
          <p:cNvPr id="4" name="TextBox 3">
            <a:extLst>
              <a:ext uri="{FF2B5EF4-FFF2-40B4-BE49-F238E27FC236}">
                <a16:creationId xmlns:a16="http://schemas.microsoft.com/office/drawing/2014/main" id="{50C32E89-EAD7-48F4-AC63-9F7553547817}"/>
              </a:ext>
            </a:extLst>
          </p:cNvPr>
          <p:cNvSpPr txBox="1"/>
          <p:nvPr/>
        </p:nvSpPr>
        <p:spPr>
          <a:xfrm>
            <a:off x="179614" y="188686"/>
            <a:ext cx="3260625" cy="6740307"/>
          </a:xfrm>
          <a:prstGeom prst="rect">
            <a:avLst/>
          </a:prstGeom>
          <a:noFill/>
        </p:spPr>
        <p:txBody>
          <a:bodyPr wrap="square">
            <a:spAutoFit/>
          </a:bodyPr>
          <a:lstStyle/>
          <a:p>
            <a:pPr algn="l"/>
            <a:r>
              <a:rPr lang="en-GB" sz="1600" dirty="0">
                <a:solidFill>
                  <a:schemeClr val="bg1"/>
                </a:solidFill>
              </a:rPr>
              <a:t>It is a project to reduce calibration effort by automating model based calibration process. The platform which written in s-functions and executed in Simulink can replace calibration engineers doing the repetitive process.</a:t>
            </a:r>
          </a:p>
          <a:p>
            <a:pPr algn="l"/>
            <a:endParaRPr lang="en-GB" sz="1600" dirty="0">
              <a:solidFill>
                <a:schemeClr val="bg1"/>
              </a:solidFill>
            </a:endParaRPr>
          </a:p>
          <a:p>
            <a:pPr algn="l"/>
            <a:endParaRPr lang="en-GB" sz="1600" dirty="0">
              <a:solidFill>
                <a:schemeClr val="bg1"/>
              </a:solidFill>
            </a:endParaRPr>
          </a:p>
          <a:p>
            <a:pPr algn="l"/>
            <a:r>
              <a:rPr lang="en-GB" sz="1600" dirty="0">
                <a:solidFill>
                  <a:schemeClr val="bg1"/>
                </a:solidFill>
              </a:rPr>
              <a:t>The platform can automatically run an engine, model the response and run optimisation live while the engine is running.</a:t>
            </a:r>
          </a:p>
          <a:p>
            <a:pPr algn="l"/>
            <a:endParaRPr lang="en-GB" sz="1600" dirty="0">
              <a:solidFill>
                <a:schemeClr val="bg1"/>
              </a:solidFill>
            </a:endParaRPr>
          </a:p>
          <a:p>
            <a:pPr algn="l"/>
            <a:endParaRPr lang="en-GB" sz="1600" dirty="0">
              <a:solidFill>
                <a:schemeClr val="bg1"/>
              </a:solidFill>
            </a:endParaRPr>
          </a:p>
          <a:p>
            <a:pPr algn="l"/>
            <a:r>
              <a:rPr lang="en-GB" sz="1600" dirty="0">
                <a:solidFill>
                  <a:schemeClr val="bg1"/>
                </a:solidFill>
              </a:rPr>
              <a:t>Everything was written from scratch including the machine learning model including the optimisation algorithm. The coding was done this way because the integration will be in a Simulink model within </a:t>
            </a:r>
            <a:r>
              <a:rPr lang="en-GB" sz="1600" dirty="0" err="1">
                <a:solidFill>
                  <a:schemeClr val="bg1"/>
                </a:solidFill>
              </a:rPr>
              <a:t>xPC</a:t>
            </a:r>
            <a:r>
              <a:rPr lang="en-GB" sz="1600" dirty="0">
                <a:solidFill>
                  <a:schemeClr val="bg1"/>
                </a:solidFill>
              </a:rPr>
              <a:t>. So everything was </a:t>
            </a:r>
            <a:r>
              <a:rPr lang="en-GB" sz="1600" dirty="0" err="1">
                <a:solidFill>
                  <a:schemeClr val="bg1"/>
                </a:solidFill>
              </a:rPr>
              <a:t>kep</a:t>
            </a:r>
            <a:r>
              <a:rPr lang="en-GB" sz="1600" dirty="0">
                <a:solidFill>
                  <a:schemeClr val="bg1"/>
                </a:solidFill>
              </a:rPr>
              <a:t> to minimum and less dependent on advanced toolboxes.</a:t>
            </a:r>
          </a:p>
          <a:p>
            <a:pPr algn="l"/>
            <a:endParaRPr lang="en-GB" sz="1600" dirty="0">
              <a:solidFill>
                <a:schemeClr val="bg1"/>
              </a:solidFill>
            </a:endParaRPr>
          </a:p>
          <a:p>
            <a:pPr algn="l"/>
            <a:endParaRPr lang="en-GB" sz="1600" dirty="0">
              <a:solidFill>
                <a:schemeClr val="bg1"/>
              </a:solidFill>
            </a:endParaRPr>
          </a:p>
        </p:txBody>
      </p:sp>
    </p:spTree>
    <p:custDataLst>
      <p:tags r:id="rId1"/>
    </p:custDataLst>
    <p:extLst>
      <p:ext uri="{BB962C8B-B14F-4D97-AF65-F5344CB8AC3E}">
        <p14:creationId xmlns:p14="http://schemas.microsoft.com/office/powerpoint/2010/main" val="4028977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9B66B0-BCF8-423A-9087-79B86E03892C}"/>
              </a:ext>
            </a:extLst>
          </p:cNvPr>
          <p:cNvPicPr>
            <a:picLocks noChangeAspect="1"/>
          </p:cNvPicPr>
          <p:nvPr/>
        </p:nvPicPr>
        <p:blipFill>
          <a:blip r:embed="rId4"/>
          <a:stretch>
            <a:fillRect/>
          </a:stretch>
        </p:blipFill>
        <p:spPr>
          <a:xfrm rot="5400000">
            <a:off x="4999955" y="-482605"/>
            <a:ext cx="5021324" cy="8803342"/>
          </a:xfrm>
          <a:prstGeom prst="rect">
            <a:avLst/>
          </a:prstGeom>
        </p:spPr>
      </p:pic>
      <p:sp>
        <p:nvSpPr>
          <p:cNvPr id="3" name="TextBox 2">
            <a:extLst>
              <a:ext uri="{FF2B5EF4-FFF2-40B4-BE49-F238E27FC236}">
                <a16:creationId xmlns:a16="http://schemas.microsoft.com/office/drawing/2014/main" id="{7E570A35-CD2F-42B8-88E0-5E28491CDDCD}"/>
              </a:ext>
            </a:extLst>
          </p:cNvPr>
          <p:cNvSpPr txBox="1"/>
          <p:nvPr/>
        </p:nvSpPr>
        <p:spPr>
          <a:xfrm>
            <a:off x="279712" y="283129"/>
            <a:ext cx="11215602" cy="996033"/>
          </a:xfrm>
          <a:prstGeom prst="rect">
            <a:avLst/>
          </a:prstGeom>
          <a:noFill/>
        </p:spPr>
        <p:txBody>
          <a:bodyPr wrap="square" lIns="36000" tIns="36000" rIns="36000" bIns="36000" rtlCol="0">
            <a:spAutoFit/>
          </a:bodyPr>
          <a:lstStyle/>
          <a:p>
            <a:pPr algn="l"/>
            <a:r>
              <a:rPr lang="en-GB" sz="2000" dirty="0">
                <a:solidFill>
                  <a:schemeClr val="bg1"/>
                </a:solidFill>
              </a:rPr>
              <a:t>Static model algorithm and its training process custom developed for fast learning process. The diagram shows the developed hybrid radial basis function(RBF) neural network model framework and gaussian process training algorithm.</a:t>
            </a:r>
          </a:p>
        </p:txBody>
      </p:sp>
      <p:sp>
        <p:nvSpPr>
          <p:cNvPr id="4" name="TextBox 3">
            <a:extLst>
              <a:ext uri="{FF2B5EF4-FFF2-40B4-BE49-F238E27FC236}">
                <a16:creationId xmlns:a16="http://schemas.microsoft.com/office/drawing/2014/main" id="{F03BC628-66C0-45A1-A756-8F3266F002C0}"/>
              </a:ext>
            </a:extLst>
          </p:cNvPr>
          <p:cNvSpPr txBox="1"/>
          <p:nvPr/>
        </p:nvSpPr>
        <p:spPr>
          <a:xfrm>
            <a:off x="279713" y="1538615"/>
            <a:ext cx="2829234" cy="4073798"/>
          </a:xfrm>
          <a:prstGeom prst="rect">
            <a:avLst/>
          </a:prstGeom>
          <a:noFill/>
        </p:spPr>
        <p:txBody>
          <a:bodyPr wrap="square" lIns="36000" tIns="36000" rIns="36000" bIns="36000" rtlCol="0">
            <a:spAutoFit/>
          </a:bodyPr>
          <a:lstStyle/>
          <a:p>
            <a:pPr algn="l"/>
            <a:r>
              <a:rPr lang="en-GB" sz="2000" dirty="0">
                <a:solidFill>
                  <a:schemeClr val="bg1"/>
                </a:solidFill>
              </a:rPr>
              <a:t>The ML model was developed from scratch and is structured in a way that can support constructive modelling and can run really fast in a Simulink model.</a:t>
            </a:r>
          </a:p>
          <a:p>
            <a:pPr algn="l"/>
            <a:endParaRPr lang="en-GB" sz="2000" dirty="0">
              <a:solidFill>
                <a:schemeClr val="bg1"/>
              </a:solidFill>
            </a:endParaRPr>
          </a:p>
          <a:p>
            <a:pPr algn="l"/>
            <a:r>
              <a:rPr lang="en-GB" sz="2000" dirty="0">
                <a:solidFill>
                  <a:schemeClr val="bg1"/>
                </a:solidFill>
              </a:rPr>
              <a:t>It can learn new engine data in real-time and run prediction in real-time while the engine is running.</a:t>
            </a:r>
          </a:p>
        </p:txBody>
      </p:sp>
    </p:spTree>
    <p:custDataLst>
      <p:tags r:id="rId1"/>
    </p:custDataLst>
    <p:extLst>
      <p:ext uri="{BB962C8B-B14F-4D97-AF65-F5344CB8AC3E}">
        <p14:creationId xmlns:p14="http://schemas.microsoft.com/office/powerpoint/2010/main" val="2137071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103AAC64-BFAB-4D59-A5FA-C6F5131FB3FE}"/>
              </a:ext>
            </a:extLst>
          </p:cNvPr>
          <p:cNvSpPr txBox="1">
            <a:spLocks/>
          </p:cNvSpPr>
          <p:nvPr/>
        </p:nvSpPr>
        <p:spPr>
          <a:xfrm>
            <a:off x="5941954" y="92491"/>
            <a:ext cx="6029382" cy="4146502"/>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00" marR="0" lvl="0" indent="-18000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srgbClr val="006BB7"/>
                </a:solidFill>
                <a:effectLst/>
                <a:uLnTx/>
                <a:uFillTx/>
                <a:latin typeface="Arial" panose="020B0604020202020204"/>
                <a:ea typeface="+mn-ea"/>
                <a:cs typeface="+mn-cs"/>
              </a:rPr>
              <a:t>Responsibilities:</a:t>
            </a:r>
          </a:p>
          <a:p>
            <a:pPr marL="285750" marR="0" lvl="0" indent="-28575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rPr>
              <a:t>Develop tools for automotive applications</a:t>
            </a:r>
          </a:p>
          <a:p>
            <a:pPr marL="285750" marR="0" lvl="0" indent="-28575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rPr>
              <a:t>Software owner of MPT (Model Parameterisation Tool)</a:t>
            </a:r>
          </a:p>
          <a:p>
            <a:pPr marL="285750" marR="0" lvl="0" indent="-28575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rPr>
              <a:t>Software owner of Ricardo Trace</a:t>
            </a:r>
          </a:p>
          <a:p>
            <a:pPr marL="180000" marR="0" lvl="0" indent="-18000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180000" marR="0" lvl="0" indent="-18000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srgbClr val="006BB7"/>
                </a:solidFill>
                <a:effectLst/>
                <a:uLnTx/>
                <a:uFillTx/>
                <a:latin typeface="Arial" panose="020B0604020202020204"/>
                <a:ea typeface="+mn-ea"/>
                <a:cs typeface="+mn-cs"/>
              </a:rPr>
              <a:t>Past and ongoing projects involvement:</a:t>
            </a:r>
          </a:p>
          <a:p>
            <a:pPr marL="285750" marR="0" lvl="0" indent="-28575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rPr>
              <a:t>Dynamic Model algorithm development for Efficient Calibration Toolset</a:t>
            </a:r>
          </a:p>
          <a:p>
            <a:pPr marL="285750" marR="0" lvl="0" indent="-28575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rPr>
              <a:t>Big Data Project</a:t>
            </a:r>
          </a:p>
          <a:p>
            <a:pPr marL="285750" marR="0" lvl="0" indent="-28575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rPr>
              <a:t>Connected BMS</a:t>
            </a:r>
          </a:p>
          <a:p>
            <a:pPr marL="285750" marR="0" lvl="0" indent="-28575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rPr>
              <a:t>Controller Optimisation</a:t>
            </a:r>
          </a:p>
          <a:p>
            <a:pPr marL="285750" marR="0" lvl="0" indent="-28575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rPr>
              <a:t>SCC Cloud project</a:t>
            </a:r>
          </a:p>
          <a:p>
            <a:pPr marL="285750" marR="0" lvl="0" indent="-28575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endPar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180000" marR="0" lvl="0" indent="-18000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srgbClr val="006BB7"/>
                </a:solidFill>
                <a:effectLst/>
                <a:uLnTx/>
                <a:uFillTx/>
                <a:latin typeface="Arial" panose="020B0604020202020204"/>
                <a:ea typeface="+mn-ea"/>
                <a:cs typeface="+mn-cs"/>
              </a:rPr>
              <a:t>Awards and Achievements</a:t>
            </a:r>
          </a:p>
          <a:p>
            <a:pPr marL="285750" marR="0" lvl="0" indent="-28575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rPr>
              <a:t>Ricardo Phil </a:t>
            </a:r>
            <a:r>
              <a:rPr kumimoji="0" lang="en-GB" sz="1400" b="0" i="0" u="none" strike="noStrike" kern="1200" cap="none" spc="0" normalizeH="0" baseline="0" noProof="0" dirty="0" err="1">
                <a:ln>
                  <a:noFill/>
                </a:ln>
                <a:solidFill>
                  <a:srgbClr val="FFFFFF"/>
                </a:solidFill>
                <a:effectLst/>
                <a:uLnTx/>
                <a:uFillTx/>
                <a:latin typeface="Arial" panose="020B0604020202020204"/>
                <a:ea typeface="+mn-ea"/>
                <a:cs typeface="+mn-cs"/>
              </a:rPr>
              <a:t>Hore</a:t>
            </a:r>
            <a:r>
              <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rPr>
              <a:t> Engineering and Science Excellence Awards 2021 – Runner up</a:t>
            </a:r>
          </a:p>
          <a:p>
            <a:pPr marL="285750" marR="0" lvl="0" indent="-28575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rPr>
              <a:t>Ricardo Technical Paper of The Year 2017</a:t>
            </a:r>
          </a:p>
          <a:p>
            <a:pPr marL="285750" marR="0" lvl="0" indent="-28575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rPr>
              <a:t>Ricardo Engineering and Science Excellence award 2017 – Runner up</a:t>
            </a:r>
          </a:p>
          <a:p>
            <a:pPr marL="285750" marR="0" lvl="0" indent="-28575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rPr>
              <a:t>Awarded full scholarship from Proton Holdings to pursue automotive engineering degree</a:t>
            </a:r>
          </a:p>
          <a:p>
            <a:pPr marL="285750" marR="0" lvl="0" indent="-28575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endPar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nvGrpSpPr>
          <p:cNvPr id="2" name="Group 1">
            <a:extLst>
              <a:ext uri="{FF2B5EF4-FFF2-40B4-BE49-F238E27FC236}">
                <a16:creationId xmlns:a16="http://schemas.microsoft.com/office/drawing/2014/main" id="{C5326252-73A9-4BC3-9A79-035323C98A6E}"/>
              </a:ext>
            </a:extLst>
          </p:cNvPr>
          <p:cNvGrpSpPr/>
          <p:nvPr/>
        </p:nvGrpSpPr>
        <p:grpSpPr>
          <a:xfrm>
            <a:off x="1499905" y="497255"/>
            <a:ext cx="2476188" cy="2861689"/>
            <a:chOff x="1614205" y="935405"/>
            <a:chExt cx="2476188" cy="2861689"/>
          </a:xfrm>
        </p:grpSpPr>
        <p:pic>
          <p:nvPicPr>
            <p:cNvPr id="11" name="Picture 10">
              <a:extLst>
                <a:ext uri="{FF2B5EF4-FFF2-40B4-BE49-F238E27FC236}">
                  <a16:creationId xmlns:a16="http://schemas.microsoft.com/office/drawing/2014/main" id="{05766DAE-5537-412D-933F-52D3C62DB0EA}"/>
                </a:ext>
              </a:extLst>
            </p:cNvPr>
            <p:cNvPicPr>
              <a:picLocks noChangeAspect="1"/>
            </p:cNvPicPr>
            <p:nvPr/>
          </p:nvPicPr>
          <p:blipFill rotWithShape="1">
            <a:blip r:embed="rId4"/>
            <a:srcRect l="16975" t="503" r="20809"/>
            <a:stretch/>
          </p:blipFill>
          <p:spPr>
            <a:xfrm>
              <a:off x="1694170" y="935406"/>
              <a:ext cx="2382416" cy="2861688"/>
            </a:xfrm>
            <a:prstGeom prst="rect">
              <a:avLst/>
            </a:prstGeom>
          </p:spPr>
        </p:pic>
        <p:grpSp>
          <p:nvGrpSpPr>
            <p:cNvPr id="12" name="Group 11">
              <a:extLst>
                <a:ext uri="{FF2B5EF4-FFF2-40B4-BE49-F238E27FC236}">
                  <a16:creationId xmlns:a16="http://schemas.microsoft.com/office/drawing/2014/main" id="{125CAD01-EEE8-453F-BCC5-38D1CBC01B0E}"/>
                </a:ext>
              </a:extLst>
            </p:cNvPr>
            <p:cNvGrpSpPr/>
            <p:nvPr/>
          </p:nvGrpSpPr>
          <p:grpSpPr>
            <a:xfrm>
              <a:off x="1614205" y="935405"/>
              <a:ext cx="2476188" cy="2861689"/>
              <a:chOff x="4904558" y="950151"/>
              <a:chExt cx="2476188" cy="2861689"/>
            </a:xfrm>
          </p:grpSpPr>
          <p:sp>
            <p:nvSpPr>
              <p:cNvPr id="13" name="Right Triangle 12">
                <a:extLst>
                  <a:ext uri="{FF2B5EF4-FFF2-40B4-BE49-F238E27FC236}">
                    <a16:creationId xmlns:a16="http://schemas.microsoft.com/office/drawing/2014/main" id="{9DF39F5A-D0C7-4470-B712-BA7A674FAA8B}"/>
                  </a:ext>
                </a:extLst>
              </p:cNvPr>
              <p:cNvSpPr/>
              <p:nvPr/>
            </p:nvSpPr>
            <p:spPr>
              <a:xfrm flipH="1" flipV="1">
                <a:off x="6149554" y="950152"/>
                <a:ext cx="1231192" cy="606085"/>
              </a:xfrm>
              <a:prstGeom prst="rtTriangle">
                <a:avLst/>
              </a:prstGeom>
              <a:solidFill>
                <a:srgbClr val="19191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4" name="Right Triangle 13">
                <a:extLst>
                  <a:ext uri="{FF2B5EF4-FFF2-40B4-BE49-F238E27FC236}">
                    <a16:creationId xmlns:a16="http://schemas.microsoft.com/office/drawing/2014/main" id="{5A7C53CF-C4C2-469A-8F37-D1B07D5E2A5F}"/>
                  </a:ext>
                </a:extLst>
              </p:cNvPr>
              <p:cNvSpPr/>
              <p:nvPr/>
            </p:nvSpPr>
            <p:spPr>
              <a:xfrm flipV="1">
                <a:off x="4918365" y="950151"/>
                <a:ext cx="1231192" cy="606085"/>
              </a:xfrm>
              <a:prstGeom prst="rtTriangle">
                <a:avLst/>
              </a:prstGeom>
              <a:solidFill>
                <a:srgbClr val="19191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5" name="Right Triangle 14">
                <a:extLst>
                  <a:ext uri="{FF2B5EF4-FFF2-40B4-BE49-F238E27FC236}">
                    <a16:creationId xmlns:a16="http://schemas.microsoft.com/office/drawing/2014/main" id="{11AFADF7-070E-4DCE-B53D-45718F0CB51F}"/>
                  </a:ext>
                </a:extLst>
              </p:cNvPr>
              <p:cNvSpPr/>
              <p:nvPr/>
            </p:nvSpPr>
            <p:spPr>
              <a:xfrm flipH="1">
                <a:off x="6135747" y="3205755"/>
                <a:ext cx="1231192" cy="606085"/>
              </a:xfrm>
              <a:prstGeom prst="rtTriangle">
                <a:avLst/>
              </a:prstGeom>
              <a:solidFill>
                <a:srgbClr val="19191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6" name="Right Triangle 15">
                <a:extLst>
                  <a:ext uri="{FF2B5EF4-FFF2-40B4-BE49-F238E27FC236}">
                    <a16:creationId xmlns:a16="http://schemas.microsoft.com/office/drawing/2014/main" id="{5F8634F1-CFC6-45CF-9073-0E5F76B74CEC}"/>
                  </a:ext>
                </a:extLst>
              </p:cNvPr>
              <p:cNvSpPr/>
              <p:nvPr/>
            </p:nvSpPr>
            <p:spPr>
              <a:xfrm>
                <a:off x="4904558" y="3205754"/>
                <a:ext cx="1231192" cy="606085"/>
              </a:xfrm>
              <a:prstGeom prst="rtTriangle">
                <a:avLst/>
              </a:prstGeom>
              <a:solidFill>
                <a:srgbClr val="19191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grpSp>
      </p:grpSp>
      <p:sp>
        <p:nvSpPr>
          <p:cNvPr id="19" name="Text Placeholder 1">
            <a:extLst>
              <a:ext uri="{FF2B5EF4-FFF2-40B4-BE49-F238E27FC236}">
                <a16:creationId xmlns:a16="http://schemas.microsoft.com/office/drawing/2014/main" id="{FF402A2B-C177-430D-B842-36DCE3BCAD0D}"/>
              </a:ext>
            </a:extLst>
          </p:cNvPr>
          <p:cNvSpPr txBox="1">
            <a:spLocks/>
          </p:cNvSpPr>
          <p:nvPr/>
        </p:nvSpPr>
        <p:spPr>
          <a:xfrm>
            <a:off x="220664" y="4673099"/>
            <a:ext cx="5437186" cy="1197129"/>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360000" rtl="0" eaLnBrk="1" fontAlgn="auto" latinLnBrk="0" hangingPunct="1">
              <a:lnSpc>
                <a:spcPct val="100000"/>
              </a:lnSpc>
              <a:spcBef>
                <a:spcPts val="800"/>
              </a:spcBef>
              <a:spcAft>
                <a:spcPts val="0"/>
              </a:spcAft>
              <a:buClrTx/>
              <a:buSzTx/>
              <a:buFont typeface="Arial" panose="020B0604020202020204" pitchFamily="34" charset="0"/>
              <a:buNone/>
              <a:tabLst/>
              <a:defRPr/>
            </a:pPr>
            <a:r>
              <a:rPr kumimoji="0" lang="en-GB" sz="2000" b="0" i="0" u="none" strike="noStrike" kern="1200" cap="none" spc="0" normalizeH="0" baseline="0" noProof="0" dirty="0">
                <a:ln>
                  <a:noFill/>
                </a:ln>
                <a:solidFill>
                  <a:srgbClr val="FFFFFF"/>
                </a:solidFill>
                <a:effectLst/>
                <a:uLnTx/>
                <a:uFillTx/>
                <a:latin typeface="Arial" panose="020B0604020202020204"/>
                <a:ea typeface="+mn-ea"/>
                <a:cs typeface="+mn-cs"/>
              </a:rPr>
              <a:t>Senior Project Engineer: Machine Learning Specialist</a:t>
            </a:r>
          </a:p>
          <a:p>
            <a:pPr marL="0" marR="0" lvl="0" indent="0" algn="l" defTabSz="360000" rtl="0" eaLnBrk="1" fontAlgn="auto" latinLnBrk="0" hangingPunct="1">
              <a:lnSpc>
                <a:spcPct val="100000"/>
              </a:lnSpc>
              <a:spcBef>
                <a:spcPts val="800"/>
              </a:spcBef>
              <a:spcAft>
                <a:spcPts val="0"/>
              </a:spcAft>
              <a:buClrTx/>
              <a:buSzTx/>
              <a:buFont typeface="Arial" panose="020B0604020202020204" pitchFamily="34" charset="0"/>
              <a:buNone/>
              <a:tabLst/>
              <a:defRPr/>
            </a:pPr>
            <a:r>
              <a:rPr kumimoji="0" lang="en-GB" sz="2000" b="0" i="0" u="none" strike="noStrike" kern="1200" cap="none" spc="0" normalizeH="0" baseline="0" noProof="0" dirty="0">
                <a:ln>
                  <a:noFill/>
                </a:ln>
                <a:solidFill>
                  <a:srgbClr val="FFFFFF"/>
                </a:solidFill>
                <a:effectLst/>
                <a:uLnTx/>
                <a:uFillTx/>
                <a:latin typeface="Arial" panose="020B0604020202020204"/>
                <a:ea typeface="+mn-ea"/>
                <a:cs typeface="+mn-cs"/>
              </a:rPr>
              <a:t>Methodology Group</a:t>
            </a:r>
          </a:p>
          <a:p>
            <a:pPr marL="0" marR="0" lvl="0" indent="0" algn="l" defTabSz="360000" rtl="0" eaLnBrk="1" fontAlgn="auto" latinLnBrk="0" hangingPunct="1">
              <a:lnSpc>
                <a:spcPct val="100000"/>
              </a:lnSpc>
              <a:spcBef>
                <a:spcPts val="800"/>
              </a:spcBef>
              <a:spcAft>
                <a:spcPts val="0"/>
              </a:spcAft>
              <a:buClrTx/>
              <a:buSzTx/>
              <a:buFont typeface="Arial" panose="020B0604020202020204" pitchFamily="34" charset="0"/>
              <a:buNone/>
              <a:tabLst/>
              <a:defRPr/>
            </a:pPr>
            <a:r>
              <a:rPr kumimoji="0" lang="en-GB" sz="2000" b="0" i="0" u="none" strike="noStrike" kern="1200" cap="none" spc="0" normalizeH="0" baseline="0" noProof="0" dirty="0">
                <a:ln>
                  <a:noFill/>
                </a:ln>
                <a:solidFill>
                  <a:srgbClr val="FFFFFF"/>
                </a:solidFill>
                <a:effectLst/>
                <a:uLnTx/>
                <a:uFillTx/>
                <a:latin typeface="Arial" panose="020B0604020202020204"/>
                <a:ea typeface="+mn-ea"/>
                <a:cs typeface="+mn-cs"/>
              </a:rPr>
              <a:t>Software, Controls and Calibration</a:t>
            </a:r>
          </a:p>
        </p:txBody>
      </p:sp>
      <p:sp>
        <p:nvSpPr>
          <p:cNvPr id="20" name="Title 2">
            <a:extLst>
              <a:ext uri="{FF2B5EF4-FFF2-40B4-BE49-F238E27FC236}">
                <a16:creationId xmlns:a16="http://schemas.microsoft.com/office/drawing/2014/main" id="{5B1789CE-0866-4240-A2C7-6FECB0F64D74}"/>
              </a:ext>
            </a:extLst>
          </p:cNvPr>
          <p:cNvSpPr>
            <a:spLocks noGrp="1"/>
          </p:cNvSpPr>
          <p:nvPr>
            <p:ph type="title"/>
          </p:nvPr>
        </p:nvSpPr>
        <p:spPr>
          <a:xfrm>
            <a:off x="220664" y="4034410"/>
            <a:ext cx="5437186" cy="467239"/>
          </a:xfrm>
        </p:spPr>
        <p:txBody>
          <a:bodyPr/>
          <a:lstStyle/>
          <a:p>
            <a:r>
              <a:rPr lang="en-GB" sz="2800" b="1" dirty="0">
                <a:solidFill>
                  <a:srgbClr val="006BB7"/>
                </a:solidFill>
              </a:rPr>
              <a:t>Dr Farraen Mohd Azmin</a:t>
            </a:r>
          </a:p>
        </p:txBody>
      </p:sp>
      <p:cxnSp>
        <p:nvCxnSpPr>
          <p:cNvPr id="21" name="Straight Connector 20">
            <a:extLst>
              <a:ext uri="{FF2B5EF4-FFF2-40B4-BE49-F238E27FC236}">
                <a16:creationId xmlns:a16="http://schemas.microsoft.com/office/drawing/2014/main" id="{8344875C-FDD2-4A45-98C1-4710416324C7}"/>
              </a:ext>
            </a:extLst>
          </p:cNvPr>
          <p:cNvCxnSpPr/>
          <p:nvPr/>
        </p:nvCxnSpPr>
        <p:spPr>
          <a:xfrm>
            <a:off x="220664" y="4596899"/>
            <a:ext cx="5508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0657853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930AB5-5AB3-4A33-AD85-4A37976C0F6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1727903" y="30917"/>
            <a:ext cx="3110492" cy="6566299"/>
          </a:xfrm>
          <a:prstGeom prst="rect">
            <a:avLst/>
          </a:prstGeom>
        </p:spPr>
      </p:pic>
      <p:sp>
        <p:nvSpPr>
          <p:cNvPr id="3" name="TextBox 2">
            <a:extLst>
              <a:ext uri="{FF2B5EF4-FFF2-40B4-BE49-F238E27FC236}">
                <a16:creationId xmlns:a16="http://schemas.microsoft.com/office/drawing/2014/main" id="{E336039C-2B60-4052-A600-E8340CC85C67}"/>
              </a:ext>
            </a:extLst>
          </p:cNvPr>
          <p:cNvSpPr txBox="1"/>
          <p:nvPr/>
        </p:nvSpPr>
        <p:spPr>
          <a:xfrm>
            <a:off x="212272" y="220868"/>
            <a:ext cx="11660414" cy="1303809"/>
          </a:xfrm>
          <a:prstGeom prst="rect">
            <a:avLst/>
          </a:prstGeom>
          <a:noFill/>
        </p:spPr>
        <p:txBody>
          <a:bodyPr wrap="square" lIns="36000" tIns="36000" rIns="36000" bIns="36000" rtlCol="0">
            <a:spAutoFit/>
          </a:bodyPr>
          <a:lstStyle/>
          <a:p>
            <a:pPr algn="l"/>
            <a:r>
              <a:rPr lang="en-GB" sz="2000" dirty="0">
                <a:solidFill>
                  <a:schemeClr val="bg1"/>
                </a:solidFill>
              </a:rPr>
              <a:t>Final automatic calibration system in Simulink. This system can be linked to an actual engine using xpc. This system is tested on an actual diesel engine and has successfully calibrated its VTG and EGR set points. The picture below is the actual Simulink system developed which can take over an engine and run automated calibration process in real time.</a:t>
            </a:r>
          </a:p>
        </p:txBody>
      </p:sp>
      <p:pic>
        <p:nvPicPr>
          <p:cNvPr id="4" name="Picture 3">
            <a:extLst>
              <a:ext uri="{FF2B5EF4-FFF2-40B4-BE49-F238E27FC236}">
                <a16:creationId xmlns:a16="http://schemas.microsoft.com/office/drawing/2014/main" id="{5B49F057-9F9E-418D-85CF-A5071797B328}"/>
              </a:ext>
            </a:extLst>
          </p:cNvPr>
          <p:cNvPicPr>
            <a:picLocks noChangeAspect="1"/>
          </p:cNvPicPr>
          <p:nvPr/>
        </p:nvPicPr>
        <p:blipFill>
          <a:blip r:embed="rId5"/>
          <a:stretch>
            <a:fillRect/>
          </a:stretch>
        </p:blipFill>
        <p:spPr>
          <a:xfrm>
            <a:off x="8594275" y="1643385"/>
            <a:ext cx="2950026" cy="2212519"/>
          </a:xfrm>
          <a:prstGeom prst="rect">
            <a:avLst/>
          </a:prstGeom>
        </p:spPr>
      </p:pic>
      <p:pic>
        <p:nvPicPr>
          <p:cNvPr id="5" name="Picture 4">
            <a:extLst>
              <a:ext uri="{FF2B5EF4-FFF2-40B4-BE49-F238E27FC236}">
                <a16:creationId xmlns:a16="http://schemas.microsoft.com/office/drawing/2014/main" id="{B325F28E-CA95-4A0B-AF8D-8AA6FAB0530C}"/>
              </a:ext>
            </a:extLst>
          </p:cNvPr>
          <p:cNvPicPr>
            <a:picLocks noChangeAspect="1"/>
          </p:cNvPicPr>
          <p:nvPr/>
        </p:nvPicPr>
        <p:blipFill>
          <a:blip r:embed="rId6"/>
          <a:stretch>
            <a:fillRect/>
          </a:stretch>
        </p:blipFill>
        <p:spPr>
          <a:xfrm>
            <a:off x="6652610" y="4267200"/>
            <a:ext cx="5414603" cy="2381579"/>
          </a:xfrm>
          <a:prstGeom prst="rect">
            <a:avLst/>
          </a:prstGeom>
        </p:spPr>
      </p:pic>
    </p:spTree>
    <p:custDataLst>
      <p:tags r:id="rId1"/>
    </p:custDataLst>
    <p:extLst>
      <p:ext uri="{BB962C8B-B14F-4D97-AF65-F5344CB8AC3E}">
        <p14:creationId xmlns:p14="http://schemas.microsoft.com/office/powerpoint/2010/main" val="3049098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8C73A9-9095-448B-B234-25C1FB09EF08}"/>
              </a:ext>
            </a:extLst>
          </p:cNvPr>
          <p:cNvPicPr>
            <a:picLocks noChangeAspect="1"/>
          </p:cNvPicPr>
          <p:nvPr/>
        </p:nvPicPr>
        <p:blipFill rotWithShape="1">
          <a:blip r:embed="rId4"/>
          <a:srcRect l="32139" t="6580" r="2032" b="3243"/>
          <a:stretch/>
        </p:blipFill>
        <p:spPr>
          <a:xfrm>
            <a:off x="8285681" y="4290121"/>
            <a:ext cx="1959238" cy="1726718"/>
          </a:xfrm>
          <a:prstGeom prst="rect">
            <a:avLst/>
          </a:prstGeom>
        </p:spPr>
      </p:pic>
      <p:pic>
        <p:nvPicPr>
          <p:cNvPr id="3" name="Picture 2">
            <a:extLst>
              <a:ext uri="{FF2B5EF4-FFF2-40B4-BE49-F238E27FC236}">
                <a16:creationId xmlns:a16="http://schemas.microsoft.com/office/drawing/2014/main" id="{C9F77EDF-2AEF-4C4A-9FCD-B5003CD91C6B}"/>
              </a:ext>
            </a:extLst>
          </p:cNvPr>
          <p:cNvPicPr>
            <a:picLocks noChangeAspect="1"/>
          </p:cNvPicPr>
          <p:nvPr/>
        </p:nvPicPr>
        <p:blipFill rotWithShape="1">
          <a:blip r:embed="rId5"/>
          <a:srcRect l="16197" t="40763" r="30160" b="38097"/>
          <a:stretch/>
        </p:blipFill>
        <p:spPr>
          <a:xfrm>
            <a:off x="8075246" y="3371203"/>
            <a:ext cx="3778370" cy="680843"/>
          </a:xfrm>
          <a:prstGeom prst="rect">
            <a:avLst/>
          </a:prstGeom>
          <a:ln>
            <a:solidFill>
              <a:srgbClr val="A7A9AC"/>
            </a:solidFill>
          </a:ln>
        </p:spPr>
      </p:pic>
      <p:pic>
        <p:nvPicPr>
          <p:cNvPr id="4" name="Picture 3">
            <a:extLst>
              <a:ext uri="{FF2B5EF4-FFF2-40B4-BE49-F238E27FC236}">
                <a16:creationId xmlns:a16="http://schemas.microsoft.com/office/drawing/2014/main" id="{73D7AE6E-5394-4632-A889-5305B527BAF5}"/>
              </a:ext>
            </a:extLst>
          </p:cNvPr>
          <p:cNvPicPr>
            <a:picLocks noChangeAspect="1"/>
          </p:cNvPicPr>
          <p:nvPr/>
        </p:nvPicPr>
        <p:blipFill>
          <a:blip r:embed="rId6"/>
          <a:stretch>
            <a:fillRect/>
          </a:stretch>
        </p:blipFill>
        <p:spPr>
          <a:xfrm>
            <a:off x="8624002" y="1246107"/>
            <a:ext cx="2984669" cy="1920244"/>
          </a:xfrm>
          <a:prstGeom prst="rect">
            <a:avLst/>
          </a:prstGeom>
        </p:spPr>
      </p:pic>
      <p:grpSp>
        <p:nvGrpSpPr>
          <p:cNvPr id="5" name="Group 4">
            <a:extLst>
              <a:ext uri="{FF2B5EF4-FFF2-40B4-BE49-F238E27FC236}">
                <a16:creationId xmlns:a16="http://schemas.microsoft.com/office/drawing/2014/main" id="{E59969F2-19F7-47B0-8803-29A2E1E3C81A}"/>
              </a:ext>
            </a:extLst>
          </p:cNvPr>
          <p:cNvGrpSpPr/>
          <p:nvPr/>
        </p:nvGrpSpPr>
        <p:grpSpPr>
          <a:xfrm>
            <a:off x="4953542" y="945958"/>
            <a:ext cx="1250595" cy="1057410"/>
            <a:chOff x="2268745" y="1141155"/>
            <a:chExt cx="1250595" cy="1057410"/>
          </a:xfrm>
        </p:grpSpPr>
        <p:grpSp>
          <p:nvGrpSpPr>
            <p:cNvPr id="6" name="Group 5">
              <a:extLst>
                <a:ext uri="{FF2B5EF4-FFF2-40B4-BE49-F238E27FC236}">
                  <a16:creationId xmlns:a16="http://schemas.microsoft.com/office/drawing/2014/main" id="{E8412806-39C9-4CC0-A724-C9DEB81CABD5}"/>
                </a:ext>
              </a:extLst>
            </p:cNvPr>
            <p:cNvGrpSpPr/>
            <p:nvPr/>
          </p:nvGrpSpPr>
          <p:grpSpPr>
            <a:xfrm>
              <a:off x="2268745" y="1141155"/>
              <a:ext cx="1250595" cy="1057410"/>
              <a:chOff x="3267373" y="1339367"/>
              <a:chExt cx="1250595" cy="1057410"/>
            </a:xfrm>
          </p:grpSpPr>
          <p:grpSp>
            <p:nvGrpSpPr>
              <p:cNvPr id="8" name="Group 7">
                <a:extLst>
                  <a:ext uri="{FF2B5EF4-FFF2-40B4-BE49-F238E27FC236}">
                    <a16:creationId xmlns:a16="http://schemas.microsoft.com/office/drawing/2014/main" id="{DEB77509-03A6-480E-9245-B2206F4540C8}"/>
                  </a:ext>
                </a:extLst>
              </p:cNvPr>
              <p:cNvGrpSpPr/>
              <p:nvPr/>
            </p:nvGrpSpPr>
            <p:grpSpPr>
              <a:xfrm>
                <a:off x="4004926" y="1928494"/>
                <a:ext cx="513042" cy="468283"/>
                <a:chOff x="2452172" y="1830587"/>
                <a:chExt cx="513042" cy="468283"/>
              </a:xfrm>
            </p:grpSpPr>
            <p:sp>
              <p:nvSpPr>
                <p:cNvPr id="18" name="Oval 17">
                  <a:extLst>
                    <a:ext uri="{FF2B5EF4-FFF2-40B4-BE49-F238E27FC236}">
                      <a16:creationId xmlns:a16="http://schemas.microsoft.com/office/drawing/2014/main" id="{B34AB41D-4C85-46B0-8206-164442EE8E8C}"/>
                    </a:ext>
                  </a:extLst>
                </p:cNvPr>
                <p:cNvSpPr/>
                <p:nvPr/>
              </p:nvSpPr>
              <p:spPr bwMode="auto">
                <a:xfrm>
                  <a:off x="2452172" y="1830587"/>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19" name="TextBox 18">
                  <a:extLst>
                    <a:ext uri="{FF2B5EF4-FFF2-40B4-BE49-F238E27FC236}">
                      <a16:creationId xmlns:a16="http://schemas.microsoft.com/office/drawing/2014/main" id="{DD294ED8-C922-4206-9642-2626703F2CA6}"/>
                    </a:ext>
                  </a:extLst>
                </p:cNvPr>
                <p:cNvSpPr txBox="1"/>
                <p:nvPr/>
              </p:nvSpPr>
              <p:spPr>
                <a:xfrm>
                  <a:off x="2532079" y="1966823"/>
                  <a:ext cx="353228"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Model</a:t>
                  </a:r>
                </a:p>
              </p:txBody>
            </p:sp>
          </p:grpSp>
          <p:grpSp>
            <p:nvGrpSpPr>
              <p:cNvPr id="9" name="Group 8">
                <a:extLst>
                  <a:ext uri="{FF2B5EF4-FFF2-40B4-BE49-F238E27FC236}">
                    <a16:creationId xmlns:a16="http://schemas.microsoft.com/office/drawing/2014/main" id="{81F7E706-E76C-4344-9140-7B788B101DFD}"/>
                  </a:ext>
                </a:extLst>
              </p:cNvPr>
              <p:cNvGrpSpPr/>
              <p:nvPr/>
            </p:nvGrpSpPr>
            <p:grpSpPr>
              <a:xfrm>
                <a:off x="3267373" y="1928493"/>
                <a:ext cx="518338" cy="468283"/>
                <a:chOff x="1523626" y="1830586"/>
                <a:chExt cx="518338" cy="468283"/>
              </a:xfrm>
            </p:grpSpPr>
            <p:sp>
              <p:nvSpPr>
                <p:cNvPr id="16" name="Oval 15">
                  <a:extLst>
                    <a:ext uri="{FF2B5EF4-FFF2-40B4-BE49-F238E27FC236}">
                      <a16:creationId xmlns:a16="http://schemas.microsoft.com/office/drawing/2014/main" id="{945D9105-4938-4B08-9EBD-DE37A02DAE74}"/>
                    </a:ext>
                  </a:extLst>
                </p:cNvPr>
                <p:cNvSpPr/>
                <p:nvPr/>
              </p:nvSpPr>
              <p:spPr bwMode="auto">
                <a:xfrm>
                  <a:off x="1523626" y="1830586"/>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17" name="TextBox 16">
                  <a:extLst>
                    <a:ext uri="{FF2B5EF4-FFF2-40B4-BE49-F238E27FC236}">
                      <a16:creationId xmlns:a16="http://schemas.microsoft.com/office/drawing/2014/main" id="{18C3C2FD-2977-4928-AAE8-1C2273ECB494}"/>
                    </a:ext>
                  </a:extLst>
                </p:cNvPr>
                <p:cNvSpPr txBox="1"/>
                <p:nvPr/>
              </p:nvSpPr>
              <p:spPr>
                <a:xfrm>
                  <a:off x="1523626" y="1966822"/>
                  <a:ext cx="518338"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Controller</a:t>
                  </a:r>
                </a:p>
              </p:txBody>
            </p:sp>
          </p:grpSp>
          <p:grpSp>
            <p:nvGrpSpPr>
              <p:cNvPr id="10" name="Group 9">
                <a:extLst>
                  <a:ext uri="{FF2B5EF4-FFF2-40B4-BE49-F238E27FC236}">
                    <a16:creationId xmlns:a16="http://schemas.microsoft.com/office/drawing/2014/main" id="{6E302E16-68DE-46AB-A2D0-A6BC4F36A1E3}"/>
                  </a:ext>
                </a:extLst>
              </p:cNvPr>
              <p:cNvGrpSpPr/>
              <p:nvPr/>
            </p:nvGrpSpPr>
            <p:grpSpPr>
              <a:xfrm>
                <a:off x="3635657" y="1339367"/>
                <a:ext cx="513042" cy="468283"/>
                <a:chOff x="2052484" y="1239470"/>
                <a:chExt cx="513042" cy="468283"/>
              </a:xfrm>
            </p:grpSpPr>
            <p:sp>
              <p:nvSpPr>
                <p:cNvPr id="14" name="Oval 13">
                  <a:extLst>
                    <a:ext uri="{FF2B5EF4-FFF2-40B4-BE49-F238E27FC236}">
                      <a16:creationId xmlns:a16="http://schemas.microsoft.com/office/drawing/2014/main" id="{1DECD1A7-01C3-4A49-8687-29A0AF34A6DE}"/>
                    </a:ext>
                  </a:extLst>
                </p:cNvPr>
                <p:cNvSpPr/>
                <p:nvPr/>
              </p:nvSpPr>
              <p:spPr bwMode="auto">
                <a:xfrm>
                  <a:off x="2052484" y="1239470"/>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15" name="TextBox 14">
                  <a:extLst>
                    <a:ext uri="{FF2B5EF4-FFF2-40B4-BE49-F238E27FC236}">
                      <a16:creationId xmlns:a16="http://schemas.microsoft.com/office/drawing/2014/main" id="{53664A8F-7297-4A2B-9E82-7BB6B8A93530}"/>
                    </a:ext>
                  </a:extLst>
                </p:cNvPr>
                <p:cNvSpPr txBox="1"/>
                <p:nvPr/>
              </p:nvSpPr>
              <p:spPr>
                <a:xfrm>
                  <a:off x="2161245" y="1369540"/>
                  <a:ext cx="295520"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View</a:t>
                  </a:r>
                </a:p>
              </p:txBody>
            </p:sp>
          </p:grpSp>
          <p:cxnSp>
            <p:nvCxnSpPr>
              <p:cNvPr id="11" name="Straight Arrow Connector 10">
                <a:extLst>
                  <a:ext uri="{FF2B5EF4-FFF2-40B4-BE49-F238E27FC236}">
                    <a16:creationId xmlns:a16="http://schemas.microsoft.com/office/drawing/2014/main" id="{C87A33D5-DC5A-423A-9C14-7FAFC9436295}"/>
                  </a:ext>
                </a:extLst>
              </p:cNvPr>
              <p:cNvCxnSpPr>
                <a:stCxn id="18" idx="2"/>
                <a:endCxn id="17" idx="3"/>
              </p:cNvCxnSpPr>
              <p:nvPr/>
            </p:nvCxnSpPr>
            <p:spPr bwMode="auto">
              <a:xfrm flipH="1">
                <a:off x="3785711" y="2162636"/>
                <a:ext cx="219215" cy="0"/>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32B021CB-F0D4-41F5-963F-E2341AF4C8BB}"/>
                  </a:ext>
                </a:extLst>
              </p:cNvPr>
              <p:cNvCxnSpPr>
                <a:stCxn id="16" idx="0"/>
                <a:endCxn id="14" idx="3"/>
              </p:cNvCxnSpPr>
              <p:nvPr/>
            </p:nvCxnSpPr>
            <p:spPr bwMode="auto">
              <a:xfrm flipV="1">
                <a:off x="3523894" y="1739072"/>
                <a:ext cx="186896" cy="189421"/>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8BA10F32-42E5-4655-BD4D-6BD8DF3DFAA8}"/>
                  </a:ext>
                </a:extLst>
              </p:cNvPr>
              <p:cNvCxnSpPr>
                <a:stCxn id="14" idx="5"/>
                <a:endCxn id="18" idx="0"/>
              </p:cNvCxnSpPr>
              <p:nvPr/>
            </p:nvCxnSpPr>
            <p:spPr bwMode="auto">
              <a:xfrm>
                <a:off x="4073566" y="1739072"/>
                <a:ext cx="187881" cy="189422"/>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grpSp>
        <p:sp>
          <p:nvSpPr>
            <p:cNvPr id="7" name="TextBox 6">
              <a:extLst>
                <a:ext uri="{FF2B5EF4-FFF2-40B4-BE49-F238E27FC236}">
                  <a16:creationId xmlns:a16="http://schemas.microsoft.com/office/drawing/2014/main" id="{21C0FDBE-2957-48B3-8497-90DA0221F087}"/>
                </a:ext>
              </a:extLst>
            </p:cNvPr>
            <p:cNvSpPr txBox="1"/>
            <p:nvPr/>
          </p:nvSpPr>
          <p:spPr>
            <a:xfrm>
              <a:off x="2701120" y="1583944"/>
              <a:ext cx="376408" cy="380480"/>
            </a:xfrm>
            <a:prstGeom prst="rect">
              <a:avLst/>
            </a:prstGeom>
            <a:noFill/>
            <a:ln>
              <a:noFill/>
            </a:ln>
          </p:spPr>
          <p:txBody>
            <a:bodyPr wrap="square" lIns="36000" tIns="36000" rIns="36000" bIns="36000"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solidFill>
                    <a:schemeClr val="bg1"/>
                  </a:solidFill>
                  <a:effectLst/>
                  <a:uLnTx/>
                  <a:uFillTx/>
                  <a:latin typeface="Calibri Light" panose="020F0302020204030204"/>
                </a:rPr>
                <a:t>Main Tool</a:t>
              </a:r>
            </a:p>
          </p:txBody>
        </p:sp>
      </p:grpSp>
      <p:grpSp>
        <p:nvGrpSpPr>
          <p:cNvPr id="20" name="Group 19">
            <a:extLst>
              <a:ext uri="{FF2B5EF4-FFF2-40B4-BE49-F238E27FC236}">
                <a16:creationId xmlns:a16="http://schemas.microsoft.com/office/drawing/2014/main" id="{C283551D-8DE9-4212-97A6-CB2EEF7B71DF}"/>
              </a:ext>
            </a:extLst>
          </p:cNvPr>
          <p:cNvGrpSpPr/>
          <p:nvPr/>
        </p:nvGrpSpPr>
        <p:grpSpPr>
          <a:xfrm>
            <a:off x="4866438" y="3633752"/>
            <a:ext cx="1250595" cy="1057410"/>
            <a:chOff x="2268745" y="1141155"/>
            <a:chExt cx="1250595" cy="1057410"/>
          </a:xfrm>
        </p:grpSpPr>
        <p:grpSp>
          <p:nvGrpSpPr>
            <p:cNvPr id="21" name="Group 20">
              <a:extLst>
                <a:ext uri="{FF2B5EF4-FFF2-40B4-BE49-F238E27FC236}">
                  <a16:creationId xmlns:a16="http://schemas.microsoft.com/office/drawing/2014/main" id="{555C7F53-6AA1-4056-A8A4-36B67CBAD2B6}"/>
                </a:ext>
              </a:extLst>
            </p:cNvPr>
            <p:cNvGrpSpPr/>
            <p:nvPr/>
          </p:nvGrpSpPr>
          <p:grpSpPr>
            <a:xfrm>
              <a:off x="2268745" y="1141155"/>
              <a:ext cx="1250595" cy="1057410"/>
              <a:chOff x="3267373" y="1339367"/>
              <a:chExt cx="1250595" cy="1057410"/>
            </a:xfrm>
          </p:grpSpPr>
          <p:grpSp>
            <p:nvGrpSpPr>
              <p:cNvPr id="23" name="Group 22">
                <a:extLst>
                  <a:ext uri="{FF2B5EF4-FFF2-40B4-BE49-F238E27FC236}">
                    <a16:creationId xmlns:a16="http://schemas.microsoft.com/office/drawing/2014/main" id="{D183432E-0B7F-4477-A7BB-5142BBCAAA11}"/>
                  </a:ext>
                </a:extLst>
              </p:cNvPr>
              <p:cNvGrpSpPr/>
              <p:nvPr/>
            </p:nvGrpSpPr>
            <p:grpSpPr>
              <a:xfrm>
                <a:off x="4004926" y="1928494"/>
                <a:ext cx="513042" cy="468283"/>
                <a:chOff x="2452172" y="1830587"/>
                <a:chExt cx="513042" cy="468283"/>
              </a:xfrm>
            </p:grpSpPr>
            <p:sp>
              <p:nvSpPr>
                <p:cNvPr id="33" name="Oval 32">
                  <a:extLst>
                    <a:ext uri="{FF2B5EF4-FFF2-40B4-BE49-F238E27FC236}">
                      <a16:creationId xmlns:a16="http://schemas.microsoft.com/office/drawing/2014/main" id="{9FFCC525-12C5-4A45-AF6F-11F6BC040093}"/>
                    </a:ext>
                  </a:extLst>
                </p:cNvPr>
                <p:cNvSpPr/>
                <p:nvPr/>
              </p:nvSpPr>
              <p:spPr bwMode="auto">
                <a:xfrm>
                  <a:off x="2452172" y="1830587"/>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34" name="TextBox 33">
                  <a:extLst>
                    <a:ext uri="{FF2B5EF4-FFF2-40B4-BE49-F238E27FC236}">
                      <a16:creationId xmlns:a16="http://schemas.microsoft.com/office/drawing/2014/main" id="{AF03D8DF-9D7C-420B-88CE-B555509A8921}"/>
                    </a:ext>
                  </a:extLst>
                </p:cNvPr>
                <p:cNvSpPr txBox="1"/>
                <p:nvPr/>
              </p:nvSpPr>
              <p:spPr>
                <a:xfrm>
                  <a:off x="2532079" y="1966823"/>
                  <a:ext cx="353228"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Model</a:t>
                  </a:r>
                </a:p>
              </p:txBody>
            </p:sp>
          </p:grpSp>
          <p:grpSp>
            <p:nvGrpSpPr>
              <p:cNvPr id="24" name="Group 23">
                <a:extLst>
                  <a:ext uri="{FF2B5EF4-FFF2-40B4-BE49-F238E27FC236}">
                    <a16:creationId xmlns:a16="http://schemas.microsoft.com/office/drawing/2014/main" id="{0B4580ED-E671-4979-8F58-35ACA788FF80}"/>
                  </a:ext>
                </a:extLst>
              </p:cNvPr>
              <p:cNvGrpSpPr/>
              <p:nvPr/>
            </p:nvGrpSpPr>
            <p:grpSpPr>
              <a:xfrm>
                <a:off x="3267373" y="1928493"/>
                <a:ext cx="518338" cy="468283"/>
                <a:chOff x="1523626" y="1830586"/>
                <a:chExt cx="518338" cy="468283"/>
              </a:xfrm>
            </p:grpSpPr>
            <p:sp>
              <p:nvSpPr>
                <p:cNvPr id="31" name="Oval 30">
                  <a:extLst>
                    <a:ext uri="{FF2B5EF4-FFF2-40B4-BE49-F238E27FC236}">
                      <a16:creationId xmlns:a16="http://schemas.microsoft.com/office/drawing/2014/main" id="{5CE44044-7896-4B65-B418-77F53DCE9032}"/>
                    </a:ext>
                  </a:extLst>
                </p:cNvPr>
                <p:cNvSpPr/>
                <p:nvPr/>
              </p:nvSpPr>
              <p:spPr bwMode="auto">
                <a:xfrm>
                  <a:off x="1523626" y="1830586"/>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32" name="TextBox 31">
                  <a:extLst>
                    <a:ext uri="{FF2B5EF4-FFF2-40B4-BE49-F238E27FC236}">
                      <a16:creationId xmlns:a16="http://schemas.microsoft.com/office/drawing/2014/main" id="{74E1A774-7975-4C58-B209-6A67640D076C}"/>
                    </a:ext>
                  </a:extLst>
                </p:cNvPr>
                <p:cNvSpPr txBox="1"/>
                <p:nvPr/>
              </p:nvSpPr>
              <p:spPr>
                <a:xfrm>
                  <a:off x="1523626" y="1966822"/>
                  <a:ext cx="518338"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Controller</a:t>
                  </a:r>
                </a:p>
              </p:txBody>
            </p:sp>
          </p:grpSp>
          <p:grpSp>
            <p:nvGrpSpPr>
              <p:cNvPr id="25" name="Group 24">
                <a:extLst>
                  <a:ext uri="{FF2B5EF4-FFF2-40B4-BE49-F238E27FC236}">
                    <a16:creationId xmlns:a16="http://schemas.microsoft.com/office/drawing/2014/main" id="{A64C9920-5ABE-404B-ADDC-5116498F3A71}"/>
                  </a:ext>
                </a:extLst>
              </p:cNvPr>
              <p:cNvGrpSpPr/>
              <p:nvPr/>
            </p:nvGrpSpPr>
            <p:grpSpPr>
              <a:xfrm>
                <a:off x="3635657" y="1339367"/>
                <a:ext cx="513042" cy="468283"/>
                <a:chOff x="2052484" y="1239470"/>
                <a:chExt cx="513042" cy="468283"/>
              </a:xfrm>
            </p:grpSpPr>
            <p:sp>
              <p:nvSpPr>
                <p:cNvPr id="29" name="Oval 28">
                  <a:extLst>
                    <a:ext uri="{FF2B5EF4-FFF2-40B4-BE49-F238E27FC236}">
                      <a16:creationId xmlns:a16="http://schemas.microsoft.com/office/drawing/2014/main" id="{CB6C9794-F1AB-4756-88FC-8D27B92D999D}"/>
                    </a:ext>
                  </a:extLst>
                </p:cNvPr>
                <p:cNvSpPr/>
                <p:nvPr/>
              </p:nvSpPr>
              <p:spPr bwMode="auto">
                <a:xfrm>
                  <a:off x="2052484" y="1239470"/>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30" name="TextBox 29">
                  <a:extLst>
                    <a:ext uri="{FF2B5EF4-FFF2-40B4-BE49-F238E27FC236}">
                      <a16:creationId xmlns:a16="http://schemas.microsoft.com/office/drawing/2014/main" id="{3A5DE875-44AC-4B8B-BDC0-5738A10DB996}"/>
                    </a:ext>
                  </a:extLst>
                </p:cNvPr>
                <p:cNvSpPr txBox="1"/>
                <p:nvPr/>
              </p:nvSpPr>
              <p:spPr>
                <a:xfrm>
                  <a:off x="2161245" y="1369540"/>
                  <a:ext cx="295520"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View</a:t>
                  </a:r>
                </a:p>
              </p:txBody>
            </p:sp>
          </p:grpSp>
          <p:cxnSp>
            <p:nvCxnSpPr>
              <p:cNvPr id="26" name="Straight Arrow Connector 25">
                <a:extLst>
                  <a:ext uri="{FF2B5EF4-FFF2-40B4-BE49-F238E27FC236}">
                    <a16:creationId xmlns:a16="http://schemas.microsoft.com/office/drawing/2014/main" id="{75282CFC-70CB-4527-B7CA-15F54E7E1FD8}"/>
                  </a:ext>
                </a:extLst>
              </p:cNvPr>
              <p:cNvCxnSpPr>
                <a:stCxn id="33" idx="2"/>
                <a:endCxn id="32" idx="3"/>
              </p:cNvCxnSpPr>
              <p:nvPr/>
            </p:nvCxnSpPr>
            <p:spPr bwMode="auto">
              <a:xfrm flipH="1">
                <a:off x="3785711" y="2162636"/>
                <a:ext cx="219215" cy="0"/>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cxnSp>
            <p:nvCxnSpPr>
              <p:cNvPr id="27" name="Straight Arrow Connector 26">
                <a:extLst>
                  <a:ext uri="{FF2B5EF4-FFF2-40B4-BE49-F238E27FC236}">
                    <a16:creationId xmlns:a16="http://schemas.microsoft.com/office/drawing/2014/main" id="{625DB51A-DD50-4649-8B62-486340EE486D}"/>
                  </a:ext>
                </a:extLst>
              </p:cNvPr>
              <p:cNvCxnSpPr>
                <a:stCxn id="31" idx="0"/>
                <a:endCxn id="29" idx="3"/>
              </p:cNvCxnSpPr>
              <p:nvPr/>
            </p:nvCxnSpPr>
            <p:spPr bwMode="auto">
              <a:xfrm flipV="1">
                <a:off x="3523894" y="1739072"/>
                <a:ext cx="186896" cy="189421"/>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cxnSp>
            <p:nvCxnSpPr>
              <p:cNvPr id="28" name="Straight Arrow Connector 27">
                <a:extLst>
                  <a:ext uri="{FF2B5EF4-FFF2-40B4-BE49-F238E27FC236}">
                    <a16:creationId xmlns:a16="http://schemas.microsoft.com/office/drawing/2014/main" id="{7521E755-79B0-45A3-B388-72FCE34B5F66}"/>
                  </a:ext>
                </a:extLst>
              </p:cNvPr>
              <p:cNvCxnSpPr>
                <a:stCxn id="29" idx="5"/>
                <a:endCxn id="33" idx="0"/>
              </p:cNvCxnSpPr>
              <p:nvPr/>
            </p:nvCxnSpPr>
            <p:spPr bwMode="auto">
              <a:xfrm>
                <a:off x="4073566" y="1739072"/>
                <a:ext cx="187881" cy="189422"/>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grpSp>
        <p:sp>
          <p:nvSpPr>
            <p:cNvPr id="22" name="TextBox 21">
              <a:extLst>
                <a:ext uri="{FF2B5EF4-FFF2-40B4-BE49-F238E27FC236}">
                  <a16:creationId xmlns:a16="http://schemas.microsoft.com/office/drawing/2014/main" id="{94A78BA6-A077-43B6-BCB2-8EFCB853E5EA}"/>
                </a:ext>
              </a:extLst>
            </p:cNvPr>
            <p:cNvSpPr txBox="1"/>
            <p:nvPr/>
          </p:nvSpPr>
          <p:spPr>
            <a:xfrm>
              <a:off x="2701120" y="1635700"/>
              <a:ext cx="376408" cy="226591"/>
            </a:xfrm>
            <a:prstGeom prst="rect">
              <a:avLst/>
            </a:prstGeom>
            <a:noFill/>
            <a:ln>
              <a:noFill/>
            </a:ln>
          </p:spPr>
          <p:txBody>
            <a:bodyPr wrap="square" lIns="36000" tIns="36000" rIns="36000" bIns="36000"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solidFill>
                    <a:schemeClr val="bg1"/>
                  </a:solidFill>
                  <a:effectLst/>
                  <a:uLnTx/>
                  <a:uFillTx/>
                  <a:latin typeface="Calibri Light" panose="020F0302020204030204"/>
                </a:rPr>
                <a:t>MPT</a:t>
              </a:r>
            </a:p>
          </p:txBody>
        </p:sp>
      </p:grpSp>
      <p:grpSp>
        <p:nvGrpSpPr>
          <p:cNvPr id="35" name="Group 34">
            <a:extLst>
              <a:ext uri="{FF2B5EF4-FFF2-40B4-BE49-F238E27FC236}">
                <a16:creationId xmlns:a16="http://schemas.microsoft.com/office/drawing/2014/main" id="{E8F84049-4F59-4B59-A1A1-F6705F339BF5}"/>
              </a:ext>
            </a:extLst>
          </p:cNvPr>
          <p:cNvGrpSpPr/>
          <p:nvPr/>
        </p:nvGrpSpPr>
        <p:grpSpPr>
          <a:xfrm>
            <a:off x="6059249" y="2420082"/>
            <a:ext cx="1250595" cy="1057410"/>
            <a:chOff x="2268745" y="1141155"/>
            <a:chExt cx="1250595" cy="1057410"/>
          </a:xfrm>
        </p:grpSpPr>
        <p:grpSp>
          <p:nvGrpSpPr>
            <p:cNvPr id="36" name="Group 35">
              <a:extLst>
                <a:ext uri="{FF2B5EF4-FFF2-40B4-BE49-F238E27FC236}">
                  <a16:creationId xmlns:a16="http://schemas.microsoft.com/office/drawing/2014/main" id="{8E45048E-3318-410E-B075-CD283C8F1538}"/>
                </a:ext>
              </a:extLst>
            </p:cNvPr>
            <p:cNvGrpSpPr/>
            <p:nvPr/>
          </p:nvGrpSpPr>
          <p:grpSpPr>
            <a:xfrm>
              <a:off x="2268745" y="1141155"/>
              <a:ext cx="1250595" cy="1057410"/>
              <a:chOff x="3267373" y="1339367"/>
              <a:chExt cx="1250595" cy="1057410"/>
            </a:xfrm>
          </p:grpSpPr>
          <p:grpSp>
            <p:nvGrpSpPr>
              <p:cNvPr id="38" name="Group 37">
                <a:extLst>
                  <a:ext uri="{FF2B5EF4-FFF2-40B4-BE49-F238E27FC236}">
                    <a16:creationId xmlns:a16="http://schemas.microsoft.com/office/drawing/2014/main" id="{9342170C-977A-46EB-8EAE-855DFF3EB3EE}"/>
                  </a:ext>
                </a:extLst>
              </p:cNvPr>
              <p:cNvGrpSpPr/>
              <p:nvPr/>
            </p:nvGrpSpPr>
            <p:grpSpPr>
              <a:xfrm>
                <a:off x="4004926" y="1928494"/>
                <a:ext cx="513042" cy="468283"/>
                <a:chOff x="2452172" y="1830587"/>
                <a:chExt cx="513042" cy="468283"/>
              </a:xfrm>
            </p:grpSpPr>
            <p:sp>
              <p:nvSpPr>
                <p:cNvPr id="48" name="Oval 47">
                  <a:extLst>
                    <a:ext uri="{FF2B5EF4-FFF2-40B4-BE49-F238E27FC236}">
                      <a16:creationId xmlns:a16="http://schemas.microsoft.com/office/drawing/2014/main" id="{19CE78FE-F22C-4D56-97A6-774162A74583}"/>
                    </a:ext>
                  </a:extLst>
                </p:cNvPr>
                <p:cNvSpPr/>
                <p:nvPr/>
              </p:nvSpPr>
              <p:spPr bwMode="auto">
                <a:xfrm>
                  <a:off x="2452172" y="1830587"/>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49" name="TextBox 48">
                  <a:extLst>
                    <a:ext uri="{FF2B5EF4-FFF2-40B4-BE49-F238E27FC236}">
                      <a16:creationId xmlns:a16="http://schemas.microsoft.com/office/drawing/2014/main" id="{AA3D9646-228D-48DC-AA1C-759CB50A5514}"/>
                    </a:ext>
                  </a:extLst>
                </p:cNvPr>
                <p:cNvSpPr txBox="1"/>
                <p:nvPr/>
              </p:nvSpPr>
              <p:spPr>
                <a:xfrm>
                  <a:off x="2532079" y="1966823"/>
                  <a:ext cx="353228"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Model</a:t>
                  </a:r>
                </a:p>
              </p:txBody>
            </p:sp>
          </p:grpSp>
          <p:grpSp>
            <p:nvGrpSpPr>
              <p:cNvPr id="39" name="Group 38">
                <a:extLst>
                  <a:ext uri="{FF2B5EF4-FFF2-40B4-BE49-F238E27FC236}">
                    <a16:creationId xmlns:a16="http://schemas.microsoft.com/office/drawing/2014/main" id="{84F5A6E4-ACA5-45B2-9BB3-44AA6873803E}"/>
                  </a:ext>
                </a:extLst>
              </p:cNvPr>
              <p:cNvGrpSpPr/>
              <p:nvPr/>
            </p:nvGrpSpPr>
            <p:grpSpPr>
              <a:xfrm>
                <a:off x="3267373" y="1928493"/>
                <a:ext cx="518338" cy="468283"/>
                <a:chOff x="1523626" y="1830586"/>
                <a:chExt cx="518338" cy="468283"/>
              </a:xfrm>
            </p:grpSpPr>
            <p:sp>
              <p:nvSpPr>
                <p:cNvPr id="46" name="Oval 45">
                  <a:extLst>
                    <a:ext uri="{FF2B5EF4-FFF2-40B4-BE49-F238E27FC236}">
                      <a16:creationId xmlns:a16="http://schemas.microsoft.com/office/drawing/2014/main" id="{357A7145-B323-4AA7-9B35-7459D5F34DBE}"/>
                    </a:ext>
                  </a:extLst>
                </p:cNvPr>
                <p:cNvSpPr/>
                <p:nvPr/>
              </p:nvSpPr>
              <p:spPr bwMode="auto">
                <a:xfrm>
                  <a:off x="1523626" y="1830586"/>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47" name="TextBox 46">
                  <a:extLst>
                    <a:ext uri="{FF2B5EF4-FFF2-40B4-BE49-F238E27FC236}">
                      <a16:creationId xmlns:a16="http://schemas.microsoft.com/office/drawing/2014/main" id="{C1940F54-7A8A-4ADB-BCAC-B860A9382F5F}"/>
                    </a:ext>
                  </a:extLst>
                </p:cNvPr>
                <p:cNvSpPr txBox="1"/>
                <p:nvPr/>
              </p:nvSpPr>
              <p:spPr>
                <a:xfrm>
                  <a:off x="1523626" y="1966822"/>
                  <a:ext cx="518338"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Controller</a:t>
                  </a:r>
                </a:p>
              </p:txBody>
            </p:sp>
          </p:grpSp>
          <p:grpSp>
            <p:nvGrpSpPr>
              <p:cNvPr id="40" name="Group 39">
                <a:extLst>
                  <a:ext uri="{FF2B5EF4-FFF2-40B4-BE49-F238E27FC236}">
                    <a16:creationId xmlns:a16="http://schemas.microsoft.com/office/drawing/2014/main" id="{C74452B8-E01D-4899-A1ED-9EBE708EC7F3}"/>
                  </a:ext>
                </a:extLst>
              </p:cNvPr>
              <p:cNvGrpSpPr/>
              <p:nvPr/>
            </p:nvGrpSpPr>
            <p:grpSpPr>
              <a:xfrm>
                <a:off x="3635657" y="1339367"/>
                <a:ext cx="513042" cy="468283"/>
                <a:chOff x="2052484" y="1239470"/>
                <a:chExt cx="513042" cy="468283"/>
              </a:xfrm>
            </p:grpSpPr>
            <p:sp>
              <p:nvSpPr>
                <p:cNvPr id="44" name="Oval 43">
                  <a:extLst>
                    <a:ext uri="{FF2B5EF4-FFF2-40B4-BE49-F238E27FC236}">
                      <a16:creationId xmlns:a16="http://schemas.microsoft.com/office/drawing/2014/main" id="{7DCDE47E-8091-40FD-A42D-7C19C1FC1004}"/>
                    </a:ext>
                  </a:extLst>
                </p:cNvPr>
                <p:cNvSpPr/>
                <p:nvPr/>
              </p:nvSpPr>
              <p:spPr bwMode="auto">
                <a:xfrm>
                  <a:off x="2052484" y="1239470"/>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45" name="TextBox 44">
                  <a:extLst>
                    <a:ext uri="{FF2B5EF4-FFF2-40B4-BE49-F238E27FC236}">
                      <a16:creationId xmlns:a16="http://schemas.microsoft.com/office/drawing/2014/main" id="{22DD15FA-6238-4349-A782-FBE7B9014957}"/>
                    </a:ext>
                  </a:extLst>
                </p:cNvPr>
                <p:cNvSpPr txBox="1"/>
                <p:nvPr/>
              </p:nvSpPr>
              <p:spPr>
                <a:xfrm>
                  <a:off x="2161245" y="1369540"/>
                  <a:ext cx="295520"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View</a:t>
                  </a:r>
                </a:p>
              </p:txBody>
            </p:sp>
          </p:grpSp>
          <p:cxnSp>
            <p:nvCxnSpPr>
              <p:cNvPr id="41" name="Straight Arrow Connector 40">
                <a:extLst>
                  <a:ext uri="{FF2B5EF4-FFF2-40B4-BE49-F238E27FC236}">
                    <a16:creationId xmlns:a16="http://schemas.microsoft.com/office/drawing/2014/main" id="{8970FB85-26D3-4D22-B63A-6E2728A639EE}"/>
                  </a:ext>
                </a:extLst>
              </p:cNvPr>
              <p:cNvCxnSpPr>
                <a:stCxn id="48" idx="2"/>
                <a:endCxn id="47" idx="3"/>
              </p:cNvCxnSpPr>
              <p:nvPr/>
            </p:nvCxnSpPr>
            <p:spPr bwMode="auto">
              <a:xfrm flipH="1">
                <a:off x="3785711" y="2162636"/>
                <a:ext cx="219215" cy="0"/>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cxnSp>
            <p:nvCxnSpPr>
              <p:cNvPr id="42" name="Straight Arrow Connector 41">
                <a:extLst>
                  <a:ext uri="{FF2B5EF4-FFF2-40B4-BE49-F238E27FC236}">
                    <a16:creationId xmlns:a16="http://schemas.microsoft.com/office/drawing/2014/main" id="{1FA32435-BC2A-49E5-8468-FF82D69F17DD}"/>
                  </a:ext>
                </a:extLst>
              </p:cNvPr>
              <p:cNvCxnSpPr>
                <a:stCxn id="46" idx="0"/>
                <a:endCxn id="44" idx="3"/>
              </p:cNvCxnSpPr>
              <p:nvPr/>
            </p:nvCxnSpPr>
            <p:spPr bwMode="auto">
              <a:xfrm flipV="1">
                <a:off x="3523894" y="1739072"/>
                <a:ext cx="186896" cy="189421"/>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cxnSp>
            <p:nvCxnSpPr>
              <p:cNvPr id="43" name="Straight Arrow Connector 42">
                <a:extLst>
                  <a:ext uri="{FF2B5EF4-FFF2-40B4-BE49-F238E27FC236}">
                    <a16:creationId xmlns:a16="http://schemas.microsoft.com/office/drawing/2014/main" id="{C3AE6559-79A6-46E2-8036-BAB5F3CCB59B}"/>
                  </a:ext>
                </a:extLst>
              </p:cNvPr>
              <p:cNvCxnSpPr>
                <a:stCxn id="44" idx="5"/>
                <a:endCxn id="48" idx="0"/>
              </p:cNvCxnSpPr>
              <p:nvPr/>
            </p:nvCxnSpPr>
            <p:spPr bwMode="auto">
              <a:xfrm>
                <a:off x="4073566" y="1739072"/>
                <a:ext cx="187881" cy="189422"/>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grpSp>
        <p:sp>
          <p:nvSpPr>
            <p:cNvPr id="37" name="TextBox 36">
              <a:extLst>
                <a:ext uri="{FF2B5EF4-FFF2-40B4-BE49-F238E27FC236}">
                  <a16:creationId xmlns:a16="http://schemas.microsoft.com/office/drawing/2014/main" id="{1F5C7E4B-FA1D-4664-8469-B91D37107896}"/>
                </a:ext>
              </a:extLst>
            </p:cNvPr>
            <p:cNvSpPr txBox="1"/>
            <p:nvPr/>
          </p:nvSpPr>
          <p:spPr>
            <a:xfrm>
              <a:off x="2637029" y="1618448"/>
              <a:ext cx="507533" cy="226591"/>
            </a:xfrm>
            <a:prstGeom prst="rect">
              <a:avLst/>
            </a:prstGeom>
            <a:noFill/>
            <a:ln>
              <a:noFill/>
            </a:ln>
          </p:spPr>
          <p:txBody>
            <a:bodyPr wrap="square" lIns="36000" tIns="36000" rIns="36000" bIns="36000"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solidFill>
                    <a:schemeClr val="bg1"/>
                  </a:solidFill>
                  <a:effectLst/>
                  <a:uLnTx/>
                  <a:uFillTx/>
                  <a:latin typeface="Calibri Light" panose="020F0302020204030204"/>
                </a:rPr>
                <a:t>RDrive</a:t>
              </a:r>
            </a:p>
          </p:txBody>
        </p:sp>
      </p:grpSp>
      <p:grpSp>
        <p:nvGrpSpPr>
          <p:cNvPr id="50" name="Group 49">
            <a:extLst>
              <a:ext uri="{FF2B5EF4-FFF2-40B4-BE49-F238E27FC236}">
                <a16:creationId xmlns:a16="http://schemas.microsoft.com/office/drawing/2014/main" id="{8107ADB2-B903-4B30-8B3D-A058C58DA31F}"/>
              </a:ext>
            </a:extLst>
          </p:cNvPr>
          <p:cNvGrpSpPr/>
          <p:nvPr/>
        </p:nvGrpSpPr>
        <p:grpSpPr>
          <a:xfrm>
            <a:off x="3108052" y="3121516"/>
            <a:ext cx="1250595" cy="1057410"/>
            <a:chOff x="2268745" y="1141155"/>
            <a:chExt cx="1250595" cy="1057410"/>
          </a:xfrm>
        </p:grpSpPr>
        <p:grpSp>
          <p:nvGrpSpPr>
            <p:cNvPr id="51" name="Group 50">
              <a:extLst>
                <a:ext uri="{FF2B5EF4-FFF2-40B4-BE49-F238E27FC236}">
                  <a16:creationId xmlns:a16="http://schemas.microsoft.com/office/drawing/2014/main" id="{A4C7D794-5A77-4644-BD59-4D7862DBA2CD}"/>
                </a:ext>
              </a:extLst>
            </p:cNvPr>
            <p:cNvGrpSpPr/>
            <p:nvPr/>
          </p:nvGrpSpPr>
          <p:grpSpPr>
            <a:xfrm>
              <a:off x="2268745" y="1141155"/>
              <a:ext cx="1250595" cy="1057410"/>
              <a:chOff x="3267373" y="1339367"/>
              <a:chExt cx="1250595" cy="1057410"/>
            </a:xfrm>
          </p:grpSpPr>
          <p:grpSp>
            <p:nvGrpSpPr>
              <p:cNvPr id="53" name="Group 52">
                <a:extLst>
                  <a:ext uri="{FF2B5EF4-FFF2-40B4-BE49-F238E27FC236}">
                    <a16:creationId xmlns:a16="http://schemas.microsoft.com/office/drawing/2014/main" id="{490F7312-A477-4020-A4F5-257E4873D951}"/>
                  </a:ext>
                </a:extLst>
              </p:cNvPr>
              <p:cNvGrpSpPr/>
              <p:nvPr/>
            </p:nvGrpSpPr>
            <p:grpSpPr>
              <a:xfrm>
                <a:off x="4004926" y="1928494"/>
                <a:ext cx="513042" cy="468283"/>
                <a:chOff x="2452172" y="1830587"/>
                <a:chExt cx="513042" cy="468283"/>
              </a:xfrm>
            </p:grpSpPr>
            <p:sp>
              <p:nvSpPr>
                <p:cNvPr id="63" name="Oval 62">
                  <a:extLst>
                    <a:ext uri="{FF2B5EF4-FFF2-40B4-BE49-F238E27FC236}">
                      <a16:creationId xmlns:a16="http://schemas.microsoft.com/office/drawing/2014/main" id="{99F0CEB2-47FA-4087-88ED-BFE6F227CCC3}"/>
                    </a:ext>
                  </a:extLst>
                </p:cNvPr>
                <p:cNvSpPr/>
                <p:nvPr/>
              </p:nvSpPr>
              <p:spPr bwMode="auto">
                <a:xfrm>
                  <a:off x="2452172" y="1830587"/>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64" name="TextBox 63">
                  <a:extLst>
                    <a:ext uri="{FF2B5EF4-FFF2-40B4-BE49-F238E27FC236}">
                      <a16:creationId xmlns:a16="http://schemas.microsoft.com/office/drawing/2014/main" id="{4BC4CBD4-DE72-4D0B-BB5F-97894309F5E7}"/>
                    </a:ext>
                  </a:extLst>
                </p:cNvPr>
                <p:cNvSpPr txBox="1"/>
                <p:nvPr/>
              </p:nvSpPr>
              <p:spPr>
                <a:xfrm>
                  <a:off x="2532079" y="1966823"/>
                  <a:ext cx="353228"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Model</a:t>
                  </a:r>
                </a:p>
              </p:txBody>
            </p:sp>
          </p:grpSp>
          <p:grpSp>
            <p:nvGrpSpPr>
              <p:cNvPr id="54" name="Group 53">
                <a:extLst>
                  <a:ext uri="{FF2B5EF4-FFF2-40B4-BE49-F238E27FC236}">
                    <a16:creationId xmlns:a16="http://schemas.microsoft.com/office/drawing/2014/main" id="{384B065C-C4F2-47DA-8B95-92E67CC5A676}"/>
                  </a:ext>
                </a:extLst>
              </p:cNvPr>
              <p:cNvGrpSpPr/>
              <p:nvPr/>
            </p:nvGrpSpPr>
            <p:grpSpPr>
              <a:xfrm>
                <a:off x="3267373" y="1928493"/>
                <a:ext cx="518338" cy="468283"/>
                <a:chOff x="1523626" y="1830586"/>
                <a:chExt cx="518338" cy="468283"/>
              </a:xfrm>
            </p:grpSpPr>
            <p:sp>
              <p:nvSpPr>
                <p:cNvPr id="61" name="Oval 60">
                  <a:extLst>
                    <a:ext uri="{FF2B5EF4-FFF2-40B4-BE49-F238E27FC236}">
                      <a16:creationId xmlns:a16="http://schemas.microsoft.com/office/drawing/2014/main" id="{C45334FA-488A-4755-BAEF-86802B5C4254}"/>
                    </a:ext>
                  </a:extLst>
                </p:cNvPr>
                <p:cNvSpPr/>
                <p:nvPr/>
              </p:nvSpPr>
              <p:spPr bwMode="auto">
                <a:xfrm>
                  <a:off x="1523626" y="1830586"/>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62" name="TextBox 61">
                  <a:extLst>
                    <a:ext uri="{FF2B5EF4-FFF2-40B4-BE49-F238E27FC236}">
                      <a16:creationId xmlns:a16="http://schemas.microsoft.com/office/drawing/2014/main" id="{F7169B8A-9A77-45B7-9328-ADE5817AF3DB}"/>
                    </a:ext>
                  </a:extLst>
                </p:cNvPr>
                <p:cNvSpPr txBox="1"/>
                <p:nvPr/>
              </p:nvSpPr>
              <p:spPr>
                <a:xfrm>
                  <a:off x="1523626" y="1966822"/>
                  <a:ext cx="518338"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Controller</a:t>
                  </a:r>
                </a:p>
              </p:txBody>
            </p:sp>
          </p:grpSp>
          <p:grpSp>
            <p:nvGrpSpPr>
              <p:cNvPr id="55" name="Group 54">
                <a:extLst>
                  <a:ext uri="{FF2B5EF4-FFF2-40B4-BE49-F238E27FC236}">
                    <a16:creationId xmlns:a16="http://schemas.microsoft.com/office/drawing/2014/main" id="{6360DA6D-1186-4F86-BEEA-EF23ACAD97F9}"/>
                  </a:ext>
                </a:extLst>
              </p:cNvPr>
              <p:cNvGrpSpPr/>
              <p:nvPr/>
            </p:nvGrpSpPr>
            <p:grpSpPr>
              <a:xfrm>
                <a:off x="3635657" y="1339367"/>
                <a:ext cx="513042" cy="468283"/>
                <a:chOff x="2052484" y="1239470"/>
                <a:chExt cx="513042" cy="468283"/>
              </a:xfrm>
            </p:grpSpPr>
            <p:sp>
              <p:nvSpPr>
                <p:cNvPr id="59" name="Oval 58">
                  <a:extLst>
                    <a:ext uri="{FF2B5EF4-FFF2-40B4-BE49-F238E27FC236}">
                      <a16:creationId xmlns:a16="http://schemas.microsoft.com/office/drawing/2014/main" id="{9E80CAC3-E87E-4CC4-B8E4-E35477F5C498}"/>
                    </a:ext>
                  </a:extLst>
                </p:cNvPr>
                <p:cNvSpPr/>
                <p:nvPr/>
              </p:nvSpPr>
              <p:spPr bwMode="auto">
                <a:xfrm>
                  <a:off x="2052484" y="1239470"/>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60" name="TextBox 59">
                  <a:extLst>
                    <a:ext uri="{FF2B5EF4-FFF2-40B4-BE49-F238E27FC236}">
                      <a16:creationId xmlns:a16="http://schemas.microsoft.com/office/drawing/2014/main" id="{E68E1CDB-2A11-4886-B3F9-99080641978A}"/>
                    </a:ext>
                  </a:extLst>
                </p:cNvPr>
                <p:cNvSpPr txBox="1"/>
                <p:nvPr/>
              </p:nvSpPr>
              <p:spPr>
                <a:xfrm>
                  <a:off x="2161245" y="1369540"/>
                  <a:ext cx="295520"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View</a:t>
                  </a:r>
                </a:p>
              </p:txBody>
            </p:sp>
          </p:grpSp>
          <p:cxnSp>
            <p:nvCxnSpPr>
              <p:cNvPr id="56" name="Straight Arrow Connector 55">
                <a:extLst>
                  <a:ext uri="{FF2B5EF4-FFF2-40B4-BE49-F238E27FC236}">
                    <a16:creationId xmlns:a16="http://schemas.microsoft.com/office/drawing/2014/main" id="{89875009-0A1F-442D-9EFA-CC83B117EDD2}"/>
                  </a:ext>
                </a:extLst>
              </p:cNvPr>
              <p:cNvCxnSpPr>
                <a:stCxn id="63" idx="2"/>
                <a:endCxn id="62" idx="3"/>
              </p:cNvCxnSpPr>
              <p:nvPr/>
            </p:nvCxnSpPr>
            <p:spPr bwMode="auto">
              <a:xfrm flipH="1">
                <a:off x="3785711" y="2162636"/>
                <a:ext cx="219215" cy="0"/>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cxnSp>
            <p:nvCxnSpPr>
              <p:cNvPr id="57" name="Straight Arrow Connector 56">
                <a:extLst>
                  <a:ext uri="{FF2B5EF4-FFF2-40B4-BE49-F238E27FC236}">
                    <a16:creationId xmlns:a16="http://schemas.microsoft.com/office/drawing/2014/main" id="{429B6FA6-03CD-4AD1-9BBB-EB7F863E311D}"/>
                  </a:ext>
                </a:extLst>
              </p:cNvPr>
              <p:cNvCxnSpPr>
                <a:stCxn id="61" idx="0"/>
                <a:endCxn id="59" idx="3"/>
              </p:cNvCxnSpPr>
              <p:nvPr/>
            </p:nvCxnSpPr>
            <p:spPr bwMode="auto">
              <a:xfrm flipV="1">
                <a:off x="3523894" y="1739072"/>
                <a:ext cx="186896" cy="189421"/>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cxnSp>
            <p:nvCxnSpPr>
              <p:cNvPr id="58" name="Straight Arrow Connector 57">
                <a:extLst>
                  <a:ext uri="{FF2B5EF4-FFF2-40B4-BE49-F238E27FC236}">
                    <a16:creationId xmlns:a16="http://schemas.microsoft.com/office/drawing/2014/main" id="{97CCEF58-086A-4632-91EA-19A0B7A6FBAE}"/>
                  </a:ext>
                </a:extLst>
              </p:cNvPr>
              <p:cNvCxnSpPr>
                <a:stCxn id="59" idx="5"/>
                <a:endCxn id="63" idx="0"/>
              </p:cNvCxnSpPr>
              <p:nvPr/>
            </p:nvCxnSpPr>
            <p:spPr bwMode="auto">
              <a:xfrm>
                <a:off x="4073566" y="1739072"/>
                <a:ext cx="187881" cy="189422"/>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grpSp>
        <p:sp>
          <p:nvSpPr>
            <p:cNvPr id="52" name="TextBox 51">
              <a:extLst>
                <a:ext uri="{FF2B5EF4-FFF2-40B4-BE49-F238E27FC236}">
                  <a16:creationId xmlns:a16="http://schemas.microsoft.com/office/drawing/2014/main" id="{1256E4A3-89D0-4DB7-847F-93448DC2743A}"/>
                </a:ext>
              </a:extLst>
            </p:cNvPr>
            <p:cNvSpPr txBox="1"/>
            <p:nvPr/>
          </p:nvSpPr>
          <p:spPr>
            <a:xfrm>
              <a:off x="2701120" y="1618448"/>
              <a:ext cx="376408" cy="226591"/>
            </a:xfrm>
            <a:prstGeom prst="rect">
              <a:avLst/>
            </a:prstGeom>
            <a:noFill/>
            <a:ln>
              <a:noFill/>
            </a:ln>
          </p:spPr>
          <p:txBody>
            <a:bodyPr wrap="square" lIns="36000" tIns="36000" rIns="36000" bIns="36000"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solidFill>
                    <a:schemeClr val="bg1"/>
                  </a:solidFill>
                  <a:effectLst/>
                  <a:uLnTx/>
                  <a:uFillTx/>
                  <a:latin typeface="Calibri Light" panose="020F0302020204030204"/>
                </a:rPr>
                <a:t>Batt.</a:t>
              </a:r>
            </a:p>
          </p:txBody>
        </p:sp>
      </p:grpSp>
      <p:grpSp>
        <p:nvGrpSpPr>
          <p:cNvPr id="65" name="Group 64">
            <a:extLst>
              <a:ext uri="{FF2B5EF4-FFF2-40B4-BE49-F238E27FC236}">
                <a16:creationId xmlns:a16="http://schemas.microsoft.com/office/drawing/2014/main" id="{D8E09214-6D52-46A3-863A-C160B2D1788E}"/>
              </a:ext>
            </a:extLst>
          </p:cNvPr>
          <p:cNvGrpSpPr/>
          <p:nvPr/>
        </p:nvGrpSpPr>
        <p:grpSpPr>
          <a:xfrm>
            <a:off x="5546207" y="5292512"/>
            <a:ext cx="1250595" cy="1057410"/>
            <a:chOff x="2268745" y="1141155"/>
            <a:chExt cx="1250595" cy="1057410"/>
          </a:xfrm>
        </p:grpSpPr>
        <p:grpSp>
          <p:nvGrpSpPr>
            <p:cNvPr id="66" name="Group 65">
              <a:extLst>
                <a:ext uri="{FF2B5EF4-FFF2-40B4-BE49-F238E27FC236}">
                  <a16:creationId xmlns:a16="http://schemas.microsoft.com/office/drawing/2014/main" id="{CE972029-4CA5-46D0-B0C9-E590D01025BD}"/>
                </a:ext>
              </a:extLst>
            </p:cNvPr>
            <p:cNvGrpSpPr/>
            <p:nvPr/>
          </p:nvGrpSpPr>
          <p:grpSpPr>
            <a:xfrm>
              <a:off x="2268745" y="1141155"/>
              <a:ext cx="1250595" cy="1057410"/>
              <a:chOff x="3267373" y="1339367"/>
              <a:chExt cx="1250595" cy="1057410"/>
            </a:xfrm>
          </p:grpSpPr>
          <p:grpSp>
            <p:nvGrpSpPr>
              <p:cNvPr id="68" name="Group 67">
                <a:extLst>
                  <a:ext uri="{FF2B5EF4-FFF2-40B4-BE49-F238E27FC236}">
                    <a16:creationId xmlns:a16="http://schemas.microsoft.com/office/drawing/2014/main" id="{C6321077-18D5-4A6C-BAB2-66B398ACBA00}"/>
                  </a:ext>
                </a:extLst>
              </p:cNvPr>
              <p:cNvGrpSpPr/>
              <p:nvPr/>
            </p:nvGrpSpPr>
            <p:grpSpPr>
              <a:xfrm>
                <a:off x="4004926" y="1928494"/>
                <a:ext cx="513042" cy="468283"/>
                <a:chOff x="2452172" y="1830587"/>
                <a:chExt cx="513042" cy="468283"/>
              </a:xfrm>
            </p:grpSpPr>
            <p:sp>
              <p:nvSpPr>
                <p:cNvPr id="78" name="Oval 77">
                  <a:extLst>
                    <a:ext uri="{FF2B5EF4-FFF2-40B4-BE49-F238E27FC236}">
                      <a16:creationId xmlns:a16="http://schemas.microsoft.com/office/drawing/2014/main" id="{EE4DC51D-311F-4A33-B26C-5F4CAF5458DA}"/>
                    </a:ext>
                  </a:extLst>
                </p:cNvPr>
                <p:cNvSpPr/>
                <p:nvPr/>
              </p:nvSpPr>
              <p:spPr bwMode="auto">
                <a:xfrm>
                  <a:off x="2452172" y="1830587"/>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79" name="TextBox 78">
                  <a:extLst>
                    <a:ext uri="{FF2B5EF4-FFF2-40B4-BE49-F238E27FC236}">
                      <a16:creationId xmlns:a16="http://schemas.microsoft.com/office/drawing/2014/main" id="{1F770D3A-2E64-4204-B4D2-1B8B83348DF7}"/>
                    </a:ext>
                  </a:extLst>
                </p:cNvPr>
                <p:cNvSpPr txBox="1"/>
                <p:nvPr/>
              </p:nvSpPr>
              <p:spPr>
                <a:xfrm>
                  <a:off x="2532079" y="1966823"/>
                  <a:ext cx="353228"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Model</a:t>
                  </a:r>
                </a:p>
              </p:txBody>
            </p:sp>
          </p:grpSp>
          <p:grpSp>
            <p:nvGrpSpPr>
              <p:cNvPr id="69" name="Group 68">
                <a:extLst>
                  <a:ext uri="{FF2B5EF4-FFF2-40B4-BE49-F238E27FC236}">
                    <a16:creationId xmlns:a16="http://schemas.microsoft.com/office/drawing/2014/main" id="{0AEB571A-0559-4365-BC08-93F65637F886}"/>
                  </a:ext>
                </a:extLst>
              </p:cNvPr>
              <p:cNvGrpSpPr/>
              <p:nvPr/>
            </p:nvGrpSpPr>
            <p:grpSpPr>
              <a:xfrm>
                <a:off x="3267373" y="1928493"/>
                <a:ext cx="518338" cy="468283"/>
                <a:chOff x="1523626" y="1830586"/>
                <a:chExt cx="518338" cy="468283"/>
              </a:xfrm>
            </p:grpSpPr>
            <p:sp>
              <p:nvSpPr>
                <p:cNvPr id="76" name="Oval 75">
                  <a:extLst>
                    <a:ext uri="{FF2B5EF4-FFF2-40B4-BE49-F238E27FC236}">
                      <a16:creationId xmlns:a16="http://schemas.microsoft.com/office/drawing/2014/main" id="{FFDC13DD-1C71-4E6C-ADB0-468BC4017644}"/>
                    </a:ext>
                  </a:extLst>
                </p:cNvPr>
                <p:cNvSpPr/>
                <p:nvPr/>
              </p:nvSpPr>
              <p:spPr bwMode="auto">
                <a:xfrm>
                  <a:off x="1523626" y="1830586"/>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77" name="TextBox 76">
                  <a:extLst>
                    <a:ext uri="{FF2B5EF4-FFF2-40B4-BE49-F238E27FC236}">
                      <a16:creationId xmlns:a16="http://schemas.microsoft.com/office/drawing/2014/main" id="{A25A585C-F21F-4FCE-B4D4-161A0A43C444}"/>
                    </a:ext>
                  </a:extLst>
                </p:cNvPr>
                <p:cNvSpPr txBox="1"/>
                <p:nvPr/>
              </p:nvSpPr>
              <p:spPr>
                <a:xfrm>
                  <a:off x="1523626" y="1966822"/>
                  <a:ext cx="518338"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Controller</a:t>
                  </a:r>
                </a:p>
              </p:txBody>
            </p:sp>
          </p:grpSp>
          <p:grpSp>
            <p:nvGrpSpPr>
              <p:cNvPr id="70" name="Group 69">
                <a:extLst>
                  <a:ext uri="{FF2B5EF4-FFF2-40B4-BE49-F238E27FC236}">
                    <a16:creationId xmlns:a16="http://schemas.microsoft.com/office/drawing/2014/main" id="{5D30B7BE-009E-4023-AEF3-BB4DC406CB41}"/>
                  </a:ext>
                </a:extLst>
              </p:cNvPr>
              <p:cNvGrpSpPr/>
              <p:nvPr/>
            </p:nvGrpSpPr>
            <p:grpSpPr>
              <a:xfrm>
                <a:off x="3635657" y="1339367"/>
                <a:ext cx="513042" cy="468283"/>
                <a:chOff x="2052484" y="1239470"/>
                <a:chExt cx="513042" cy="468283"/>
              </a:xfrm>
            </p:grpSpPr>
            <p:sp>
              <p:nvSpPr>
                <p:cNvPr id="74" name="Oval 73">
                  <a:extLst>
                    <a:ext uri="{FF2B5EF4-FFF2-40B4-BE49-F238E27FC236}">
                      <a16:creationId xmlns:a16="http://schemas.microsoft.com/office/drawing/2014/main" id="{6483C184-8A54-4946-A6C0-84DBA017B8E9}"/>
                    </a:ext>
                  </a:extLst>
                </p:cNvPr>
                <p:cNvSpPr/>
                <p:nvPr/>
              </p:nvSpPr>
              <p:spPr bwMode="auto">
                <a:xfrm>
                  <a:off x="2052484" y="1239470"/>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75" name="TextBox 74">
                  <a:extLst>
                    <a:ext uri="{FF2B5EF4-FFF2-40B4-BE49-F238E27FC236}">
                      <a16:creationId xmlns:a16="http://schemas.microsoft.com/office/drawing/2014/main" id="{CDB823D5-1AC6-47D4-9BBC-FCC205444FBD}"/>
                    </a:ext>
                  </a:extLst>
                </p:cNvPr>
                <p:cNvSpPr txBox="1"/>
                <p:nvPr/>
              </p:nvSpPr>
              <p:spPr>
                <a:xfrm>
                  <a:off x="2161245" y="1369540"/>
                  <a:ext cx="295520"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View</a:t>
                  </a:r>
                </a:p>
              </p:txBody>
            </p:sp>
          </p:grpSp>
          <p:cxnSp>
            <p:nvCxnSpPr>
              <p:cNvPr id="71" name="Straight Arrow Connector 70">
                <a:extLst>
                  <a:ext uri="{FF2B5EF4-FFF2-40B4-BE49-F238E27FC236}">
                    <a16:creationId xmlns:a16="http://schemas.microsoft.com/office/drawing/2014/main" id="{A1326EA7-E51C-4055-8FCF-47136F4D41AF}"/>
                  </a:ext>
                </a:extLst>
              </p:cNvPr>
              <p:cNvCxnSpPr>
                <a:stCxn id="78" idx="2"/>
                <a:endCxn id="77" idx="3"/>
              </p:cNvCxnSpPr>
              <p:nvPr/>
            </p:nvCxnSpPr>
            <p:spPr bwMode="auto">
              <a:xfrm flipH="1">
                <a:off x="3785711" y="2162636"/>
                <a:ext cx="219215" cy="0"/>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cxnSp>
            <p:nvCxnSpPr>
              <p:cNvPr id="72" name="Straight Arrow Connector 71">
                <a:extLst>
                  <a:ext uri="{FF2B5EF4-FFF2-40B4-BE49-F238E27FC236}">
                    <a16:creationId xmlns:a16="http://schemas.microsoft.com/office/drawing/2014/main" id="{522A17B0-F275-41B6-9E66-DE2F3F1F6FFE}"/>
                  </a:ext>
                </a:extLst>
              </p:cNvPr>
              <p:cNvCxnSpPr>
                <a:stCxn id="76" idx="0"/>
                <a:endCxn id="74" idx="3"/>
              </p:cNvCxnSpPr>
              <p:nvPr/>
            </p:nvCxnSpPr>
            <p:spPr bwMode="auto">
              <a:xfrm flipV="1">
                <a:off x="3523894" y="1739072"/>
                <a:ext cx="186896" cy="189421"/>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cxnSp>
            <p:nvCxnSpPr>
              <p:cNvPr id="73" name="Straight Arrow Connector 72">
                <a:extLst>
                  <a:ext uri="{FF2B5EF4-FFF2-40B4-BE49-F238E27FC236}">
                    <a16:creationId xmlns:a16="http://schemas.microsoft.com/office/drawing/2014/main" id="{0D319E39-2480-44DD-B6E7-0B0640C0CF70}"/>
                  </a:ext>
                </a:extLst>
              </p:cNvPr>
              <p:cNvCxnSpPr>
                <a:stCxn id="74" idx="5"/>
                <a:endCxn id="78" idx="0"/>
              </p:cNvCxnSpPr>
              <p:nvPr/>
            </p:nvCxnSpPr>
            <p:spPr bwMode="auto">
              <a:xfrm>
                <a:off x="4073566" y="1739072"/>
                <a:ext cx="187881" cy="189422"/>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grpSp>
        <p:sp>
          <p:nvSpPr>
            <p:cNvPr id="67" name="TextBox 66">
              <a:extLst>
                <a:ext uri="{FF2B5EF4-FFF2-40B4-BE49-F238E27FC236}">
                  <a16:creationId xmlns:a16="http://schemas.microsoft.com/office/drawing/2014/main" id="{A89B165D-3902-4E50-8CF9-DACD02D7EF54}"/>
                </a:ext>
              </a:extLst>
            </p:cNvPr>
            <p:cNvSpPr txBox="1"/>
            <p:nvPr/>
          </p:nvSpPr>
          <p:spPr>
            <a:xfrm>
              <a:off x="2595501" y="1583944"/>
              <a:ext cx="596712" cy="380480"/>
            </a:xfrm>
            <a:prstGeom prst="rect">
              <a:avLst/>
            </a:prstGeom>
            <a:noFill/>
            <a:ln>
              <a:noFill/>
            </a:ln>
          </p:spPr>
          <p:txBody>
            <a:bodyPr wrap="square" lIns="36000" tIns="36000" rIns="36000" bIns="36000"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solidFill>
                    <a:schemeClr val="bg1"/>
                  </a:solidFill>
                  <a:effectLst/>
                  <a:uLnTx/>
                  <a:uFillTx/>
                  <a:latin typeface="Calibri Light" panose="020F0302020204030204"/>
                </a:rPr>
                <a:t>Map</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solidFill>
                    <a:schemeClr val="bg1"/>
                  </a:solidFill>
                  <a:effectLst/>
                  <a:uLnTx/>
                  <a:uFillTx/>
                  <a:latin typeface="Calibri Light" panose="020F0302020204030204"/>
                </a:rPr>
                <a:t>Tool</a:t>
              </a:r>
            </a:p>
          </p:txBody>
        </p:sp>
      </p:grpSp>
      <p:sp>
        <p:nvSpPr>
          <p:cNvPr id="80" name="Arrow: Down 79">
            <a:extLst>
              <a:ext uri="{FF2B5EF4-FFF2-40B4-BE49-F238E27FC236}">
                <a16:creationId xmlns:a16="http://schemas.microsoft.com/office/drawing/2014/main" id="{075FCBC3-73FA-45DF-A52B-3BFC540B6850}"/>
              </a:ext>
            </a:extLst>
          </p:cNvPr>
          <p:cNvSpPr/>
          <p:nvPr/>
        </p:nvSpPr>
        <p:spPr bwMode="auto">
          <a:xfrm>
            <a:off x="5377017" y="2038901"/>
            <a:ext cx="249613" cy="1539179"/>
          </a:xfrm>
          <a:prstGeom prst="downArrow">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81" name="Arrow: Down 80">
            <a:extLst>
              <a:ext uri="{FF2B5EF4-FFF2-40B4-BE49-F238E27FC236}">
                <a16:creationId xmlns:a16="http://schemas.microsoft.com/office/drawing/2014/main" id="{3F32D930-1C2F-46DD-B55D-0F129A8C63E7}"/>
              </a:ext>
            </a:extLst>
          </p:cNvPr>
          <p:cNvSpPr/>
          <p:nvPr/>
        </p:nvSpPr>
        <p:spPr bwMode="auto">
          <a:xfrm rot="2280051">
            <a:off x="4604524" y="1926369"/>
            <a:ext cx="249613" cy="1690006"/>
          </a:xfrm>
          <a:prstGeom prst="downArrow">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82" name="Arrow: Down 81">
            <a:extLst>
              <a:ext uri="{FF2B5EF4-FFF2-40B4-BE49-F238E27FC236}">
                <a16:creationId xmlns:a16="http://schemas.microsoft.com/office/drawing/2014/main" id="{2D29B3BE-1EEA-4246-94BC-2A8475227864}"/>
              </a:ext>
            </a:extLst>
          </p:cNvPr>
          <p:cNvSpPr/>
          <p:nvPr/>
        </p:nvSpPr>
        <p:spPr bwMode="auto">
          <a:xfrm rot="19478332" flipH="1">
            <a:off x="5904665" y="1996561"/>
            <a:ext cx="249613" cy="909950"/>
          </a:xfrm>
          <a:prstGeom prst="downArrow">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83" name="Arrow: Down 82">
            <a:extLst>
              <a:ext uri="{FF2B5EF4-FFF2-40B4-BE49-F238E27FC236}">
                <a16:creationId xmlns:a16="http://schemas.microsoft.com/office/drawing/2014/main" id="{3E8009E3-22A2-43DE-9065-4A85BE567B15}"/>
              </a:ext>
            </a:extLst>
          </p:cNvPr>
          <p:cNvSpPr/>
          <p:nvPr/>
        </p:nvSpPr>
        <p:spPr bwMode="auto">
          <a:xfrm rot="583646" flipH="1">
            <a:off x="6409032" y="3446885"/>
            <a:ext cx="249613" cy="1859515"/>
          </a:xfrm>
          <a:prstGeom prst="downArrow">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84" name="Arrow: Down 83">
            <a:extLst>
              <a:ext uri="{FF2B5EF4-FFF2-40B4-BE49-F238E27FC236}">
                <a16:creationId xmlns:a16="http://schemas.microsoft.com/office/drawing/2014/main" id="{4F7BDB0D-40B0-47F7-A17C-EDB90FA05363}"/>
              </a:ext>
            </a:extLst>
          </p:cNvPr>
          <p:cNvSpPr/>
          <p:nvPr/>
        </p:nvSpPr>
        <p:spPr bwMode="auto">
          <a:xfrm rot="20507232" flipH="1">
            <a:off x="5575189" y="4707611"/>
            <a:ext cx="249613" cy="734980"/>
          </a:xfrm>
          <a:prstGeom prst="downArrow">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85" name="TextBox 84">
            <a:extLst>
              <a:ext uri="{FF2B5EF4-FFF2-40B4-BE49-F238E27FC236}">
                <a16:creationId xmlns:a16="http://schemas.microsoft.com/office/drawing/2014/main" id="{3D5A8245-755F-4F19-BC66-611E26BE7695}"/>
              </a:ext>
            </a:extLst>
          </p:cNvPr>
          <p:cNvSpPr txBox="1"/>
          <p:nvPr/>
        </p:nvSpPr>
        <p:spPr>
          <a:xfrm rot="19247881">
            <a:off x="8417979" y="5032218"/>
            <a:ext cx="1404479" cy="288147"/>
          </a:xfrm>
          <a:prstGeom prst="rect">
            <a:avLst/>
          </a:prstGeom>
          <a:noFill/>
        </p:spPr>
        <p:txBody>
          <a:bodyPr wrap="none" lIns="36000" tIns="36000" rIns="36000" bIns="36000" rtlCol="0">
            <a:spAutoFit/>
          </a:bodyPr>
          <a:lstStyle/>
          <a:p>
            <a:pPr defTabSz="457200"/>
            <a:r>
              <a:rPr lang="en-GB" dirty="0">
                <a:solidFill>
                  <a:prstClr val="black"/>
                </a:solidFill>
                <a:latin typeface="Calibri Light" panose="020F0302020204030204"/>
              </a:rPr>
              <a:t>MPT App Panels</a:t>
            </a:r>
          </a:p>
        </p:txBody>
      </p:sp>
      <p:cxnSp>
        <p:nvCxnSpPr>
          <p:cNvPr id="86" name="Straight Arrow Connector 85">
            <a:extLst>
              <a:ext uri="{FF2B5EF4-FFF2-40B4-BE49-F238E27FC236}">
                <a16:creationId xmlns:a16="http://schemas.microsoft.com/office/drawing/2014/main" id="{C149EA5C-0A9B-4075-921E-943DEF8F15E3}"/>
              </a:ext>
            </a:extLst>
          </p:cNvPr>
          <p:cNvCxnSpPr>
            <a:cxnSpLocks/>
            <a:stCxn id="15" idx="3"/>
            <a:endCxn id="4" idx="1"/>
          </p:cNvCxnSpPr>
          <p:nvPr/>
        </p:nvCxnSpPr>
        <p:spPr bwMode="auto">
          <a:xfrm>
            <a:off x="5726107" y="1173935"/>
            <a:ext cx="2897895" cy="1032294"/>
          </a:xfrm>
          <a:prstGeom prst="straightConnector1">
            <a:avLst/>
          </a:prstGeom>
          <a:solidFill>
            <a:sysClr val="window" lastClr="FFFFFF"/>
          </a:solidFill>
          <a:ln w="6350" cap="flat" cmpd="sng" algn="ctr">
            <a:solidFill>
              <a:schemeClr val="accent2">
                <a:lumMod val="60000"/>
                <a:lumOff val="40000"/>
              </a:schemeClr>
            </a:solidFill>
            <a:prstDash val="dash"/>
            <a:round/>
            <a:headEnd type="none" w="med" len="med"/>
            <a:tailEnd type="triangle"/>
          </a:ln>
          <a:effectLst/>
        </p:spPr>
      </p:cxnSp>
      <p:cxnSp>
        <p:nvCxnSpPr>
          <p:cNvPr id="87" name="Straight Arrow Connector 86">
            <a:extLst>
              <a:ext uri="{FF2B5EF4-FFF2-40B4-BE49-F238E27FC236}">
                <a16:creationId xmlns:a16="http://schemas.microsoft.com/office/drawing/2014/main" id="{FA6F73E7-6436-4F0F-8074-E75DD94B7CCC}"/>
              </a:ext>
            </a:extLst>
          </p:cNvPr>
          <p:cNvCxnSpPr>
            <a:cxnSpLocks/>
            <a:stCxn id="19" idx="3"/>
          </p:cNvCxnSpPr>
          <p:nvPr/>
        </p:nvCxnSpPr>
        <p:spPr bwMode="auto">
          <a:xfrm>
            <a:off x="6124230" y="1769228"/>
            <a:ext cx="2703891" cy="1598256"/>
          </a:xfrm>
          <a:prstGeom prst="straightConnector1">
            <a:avLst/>
          </a:prstGeom>
          <a:solidFill>
            <a:sysClr val="window" lastClr="FFFFFF"/>
          </a:solidFill>
          <a:ln w="6350" cap="flat" cmpd="sng" algn="ctr">
            <a:solidFill>
              <a:schemeClr val="accent2">
                <a:lumMod val="60000"/>
                <a:lumOff val="40000"/>
              </a:schemeClr>
            </a:solidFill>
            <a:prstDash val="dash"/>
            <a:round/>
            <a:headEnd type="none" w="med" len="med"/>
            <a:tailEnd type="triangle"/>
          </a:ln>
          <a:effectLst/>
        </p:spPr>
      </p:cxnSp>
      <p:cxnSp>
        <p:nvCxnSpPr>
          <p:cNvPr id="88" name="Straight Arrow Connector 87">
            <a:extLst>
              <a:ext uri="{FF2B5EF4-FFF2-40B4-BE49-F238E27FC236}">
                <a16:creationId xmlns:a16="http://schemas.microsoft.com/office/drawing/2014/main" id="{5903A0DA-DE32-477F-B651-5E622C4095D3}"/>
              </a:ext>
            </a:extLst>
          </p:cNvPr>
          <p:cNvCxnSpPr>
            <a:cxnSpLocks/>
            <a:stCxn id="30" idx="3"/>
          </p:cNvCxnSpPr>
          <p:nvPr/>
        </p:nvCxnSpPr>
        <p:spPr bwMode="auto">
          <a:xfrm>
            <a:off x="5639003" y="3861729"/>
            <a:ext cx="2612304" cy="1196641"/>
          </a:xfrm>
          <a:prstGeom prst="straightConnector1">
            <a:avLst/>
          </a:prstGeom>
          <a:solidFill>
            <a:sysClr val="window" lastClr="FFFFFF"/>
          </a:solidFill>
          <a:ln w="6350" cap="flat" cmpd="sng" algn="ctr">
            <a:solidFill>
              <a:schemeClr val="accent2">
                <a:lumMod val="60000"/>
                <a:lumOff val="40000"/>
              </a:schemeClr>
            </a:solidFill>
            <a:prstDash val="dash"/>
            <a:round/>
            <a:headEnd type="none" w="med" len="med"/>
            <a:tailEnd type="triangle"/>
          </a:ln>
          <a:effectLst/>
        </p:spPr>
      </p:cxnSp>
      <p:sp>
        <p:nvSpPr>
          <p:cNvPr id="89" name="TextBox 88">
            <a:extLst>
              <a:ext uri="{FF2B5EF4-FFF2-40B4-BE49-F238E27FC236}">
                <a16:creationId xmlns:a16="http://schemas.microsoft.com/office/drawing/2014/main" id="{DD72B6E8-E170-4779-9019-753FF18A9D0B}"/>
              </a:ext>
            </a:extLst>
          </p:cNvPr>
          <p:cNvSpPr txBox="1"/>
          <p:nvPr/>
        </p:nvSpPr>
        <p:spPr>
          <a:xfrm>
            <a:off x="8207281" y="5983658"/>
            <a:ext cx="2408022" cy="442035"/>
          </a:xfrm>
          <a:prstGeom prst="rect">
            <a:avLst/>
          </a:prstGeom>
          <a:noFill/>
        </p:spPr>
        <p:txBody>
          <a:bodyPr wrap="none" lIns="36000" tIns="36000" rIns="36000" bIns="36000" rtlCol="0">
            <a:spAutoFit/>
          </a:bodyPr>
          <a:lstStyle/>
          <a:p>
            <a:pPr defTabSz="457200"/>
            <a:r>
              <a:rPr lang="en-GB" sz="1200" dirty="0">
                <a:solidFill>
                  <a:prstClr val="black"/>
                </a:solidFill>
                <a:latin typeface="Calibri Light" panose="020F0302020204030204"/>
              </a:rPr>
              <a:t>Parent Panel,</a:t>
            </a:r>
          </a:p>
          <a:p>
            <a:pPr defTabSz="457200"/>
            <a:r>
              <a:rPr lang="en-GB" sz="1200" dirty="0">
                <a:solidFill>
                  <a:prstClr val="black"/>
                </a:solidFill>
                <a:latin typeface="Calibri Light" panose="020F0302020204030204"/>
              </a:rPr>
              <a:t>Obj.Gui.Figure = objTool.Gui.ToolPanel</a:t>
            </a:r>
          </a:p>
        </p:txBody>
      </p:sp>
      <p:sp>
        <p:nvSpPr>
          <p:cNvPr id="90" name="TextBox 89">
            <a:extLst>
              <a:ext uri="{FF2B5EF4-FFF2-40B4-BE49-F238E27FC236}">
                <a16:creationId xmlns:a16="http://schemas.microsoft.com/office/drawing/2014/main" id="{79F23D6A-2F5A-4EE2-8CBB-C7ECDEBE8353}"/>
              </a:ext>
            </a:extLst>
          </p:cNvPr>
          <p:cNvSpPr txBox="1"/>
          <p:nvPr/>
        </p:nvSpPr>
        <p:spPr>
          <a:xfrm>
            <a:off x="9536062" y="1987911"/>
            <a:ext cx="2044077" cy="349702"/>
          </a:xfrm>
          <a:prstGeom prst="rect">
            <a:avLst/>
          </a:prstGeom>
          <a:noFill/>
        </p:spPr>
        <p:txBody>
          <a:bodyPr wrap="none" lIns="36000" tIns="36000" rIns="36000" bIns="36000" rtlCol="0">
            <a:spAutoFit/>
          </a:bodyPr>
          <a:lstStyle/>
          <a:p>
            <a:pPr defTabSz="457200"/>
            <a:r>
              <a:rPr lang="en-GB" dirty="0">
                <a:solidFill>
                  <a:prstClr val="black"/>
                </a:solidFill>
                <a:latin typeface="Calibri Light" panose="020F0302020204030204"/>
              </a:rPr>
              <a:t>objTool.Gui.ToolPanel</a:t>
            </a:r>
          </a:p>
        </p:txBody>
      </p:sp>
      <p:pic>
        <p:nvPicPr>
          <p:cNvPr id="91" name="Picture 90">
            <a:extLst>
              <a:ext uri="{FF2B5EF4-FFF2-40B4-BE49-F238E27FC236}">
                <a16:creationId xmlns:a16="http://schemas.microsoft.com/office/drawing/2014/main" id="{ABE5C31F-57A8-47D2-B96B-C4957D633EDC}"/>
              </a:ext>
            </a:extLst>
          </p:cNvPr>
          <p:cNvPicPr>
            <a:picLocks noChangeAspect="1"/>
          </p:cNvPicPr>
          <p:nvPr/>
        </p:nvPicPr>
        <p:blipFill rotWithShape="1">
          <a:blip r:embed="rId7"/>
          <a:srcRect l="32216" t="6580" r="2652" b="3244"/>
          <a:stretch/>
        </p:blipFill>
        <p:spPr>
          <a:xfrm>
            <a:off x="2521185" y="4773807"/>
            <a:ext cx="1302539" cy="1160253"/>
          </a:xfrm>
          <a:prstGeom prst="rect">
            <a:avLst/>
          </a:prstGeom>
        </p:spPr>
      </p:pic>
      <p:sp>
        <p:nvSpPr>
          <p:cNvPr id="92" name="TextBox 91">
            <a:extLst>
              <a:ext uri="{FF2B5EF4-FFF2-40B4-BE49-F238E27FC236}">
                <a16:creationId xmlns:a16="http://schemas.microsoft.com/office/drawing/2014/main" id="{9C1BB4C3-75DF-4603-B663-658DA5AC8109}"/>
              </a:ext>
            </a:extLst>
          </p:cNvPr>
          <p:cNvSpPr txBox="1"/>
          <p:nvPr/>
        </p:nvSpPr>
        <p:spPr>
          <a:xfrm rot="19247881">
            <a:off x="2518195" y="5165652"/>
            <a:ext cx="1194676" cy="503590"/>
          </a:xfrm>
          <a:prstGeom prst="rect">
            <a:avLst/>
          </a:prstGeom>
          <a:noFill/>
        </p:spPr>
        <p:txBody>
          <a:bodyPr wrap="square" lIns="36000" tIns="36000" rIns="36000" bIns="36000" rtlCol="0">
            <a:spAutoFit/>
          </a:bodyPr>
          <a:lstStyle/>
          <a:p>
            <a:pPr defTabSz="457200"/>
            <a:r>
              <a:rPr lang="en-GB" dirty="0">
                <a:solidFill>
                  <a:prstClr val="black"/>
                </a:solidFill>
                <a:latin typeface="Calibri Light" panose="020F0302020204030204"/>
              </a:rPr>
              <a:t>Battery App Panels</a:t>
            </a:r>
          </a:p>
        </p:txBody>
      </p:sp>
      <p:sp>
        <p:nvSpPr>
          <p:cNvPr id="93" name="TextBox 92">
            <a:extLst>
              <a:ext uri="{FF2B5EF4-FFF2-40B4-BE49-F238E27FC236}">
                <a16:creationId xmlns:a16="http://schemas.microsoft.com/office/drawing/2014/main" id="{C80ACDFC-30A3-4BA3-8BEC-B1FAC4993A1B}"/>
              </a:ext>
            </a:extLst>
          </p:cNvPr>
          <p:cNvSpPr txBox="1"/>
          <p:nvPr/>
        </p:nvSpPr>
        <p:spPr>
          <a:xfrm>
            <a:off x="2310396" y="5977517"/>
            <a:ext cx="2408022" cy="442035"/>
          </a:xfrm>
          <a:prstGeom prst="rect">
            <a:avLst/>
          </a:prstGeom>
          <a:noFill/>
        </p:spPr>
        <p:txBody>
          <a:bodyPr wrap="none" lIns="36000" tIns="36000" rIns="36000" bIns="36000" rtlCol="0">
            <a:spAutoFit/>
          </a:bodyPr>
          <a:lstStyle/>
          <a:p>
            <a:pPr defTabSz="457200"/>
            <a:r>
              <a:rPr lang="en-GB" sz="1200" dirty="0">
                <a:solidFill>
                  <a:schemeClr val="bg1"/>
                </a:solidFill>
                <a:latin typeface="Calibri Light" panose="020F0302020204030204"/>
              </a:rPr>
              <a:t>Parent Panel,</a:t>
            </a:r>
          </a:p>
          <a:p>
            <a:pPr defTabSz="457200"/>
            <a:r>
              <a:rPr lang="en-GB" sz="1200" dirty="0">
                <a:solidFill>
                  <a:schemeClr val="bg1"/>
                </a:solidFill>
                <a:latin typeface="Calibri Light" panose="020F0302020204030204"/>
              </a:rPr>
              <a:t>Obj.Gui.Figure = objTool.Gui.ToolPanel</a:t>
            </a:r>
          </a:p>
        </p:txBody>
      </p:sp>
      <p:cxnSp>
        <p:nvCxnSpPr>
          <p:cNvPr id="94" name="Straight Arrow Connector 93">
            <a:extLst>
              <a:ext uri="{FF2B5EF4-FFF2-40B4-BE49-F238E27FC236}">
                <a16:creationId xmlns:a16="http://schemas.microsoft.com/office/drawing/2014/main" id="{D1A3B637-F4BE-44CA-B895-F57517C6D4FA}"/>
              </a:ext>
            </a:extLst>
          </p:cNvPr>
          <p:cNvCxnSpPr>
            <a:cxnSpLocks/>
            <a:stCxn id="60" idx="2"/>
            <a:endCxn id="91" idx="0"/>
          </p:cNvCxnSpPr>
          <p:nvPr/>
        </p:nvCxnSpPr>
        <p:spPr bwMode="auto">
          <a:xfrm flipH="1">
            <a:off x="3172455" y="3447400"/>
            <a:ext cx="560402" cy="1326407"/>
          </a:xfrm>
          <a:prstGeom prst="straightConnector1">
            <a:avLst/>
          </a:prstGeom>
          <a:solidFill>
            <a:sysClr val="window" lastClr="FFFFFF"/>
          </a:solidFill>
          <a:ln w="6350" cap="flat" cmpd="sng" algn="ctr">
            <a:solidFill>
              <a:schemeClr val="accent2">
                <a:lumMod val="60000"/>
                <a:lumOff val="40000"/>
              </a:schemeClr>
            </a:solidFill>
            <a:prstDash val="dash"/>
            <a:round/>
            <a:headEnd type="none" w="med" len="med"/>
            <a:tailEnd type="triangle"/>
          </a:ln>
          <a:effectLst/>
        </p:spPr>
      </p:cxnSp>
      <p:sp>
        <p:nvSpPr>
          <p:cNvPr id="95" name="TextBox 94">
            <a:extLst>
              <a:ext uri="{FF2B5EF4-FFF2-40B4-BE49-F238E27FC236}">
                <a16:creationId xmlns:a16="http://schemas.microsoft.com/office/drawing/2014/main" id="{3732E419-0F22-4BC5-9F1B-5160AF2F4E3F}"/>
              </a:ext>
            </a:extLst>
          </p:cNvPr>
          <p:cNvSpPr txBox="1"/>
          <p:nvPr/>
        </p:nvSpPr>
        <p:spPr>
          <a:xfrm>
            <a:off x="160514" y="66260"/>
            <a:ext cx="4508562" cy="2565693"/>
          </a:xfrm>
          <a:prstGeom prst="rect">
            <a:avLst/>
          </a:prstGeom>
          <a:noFill/>
        </p:spPr>
        <p:txBody>
          <a:bodyPr wrap="square" lIns="36000" tIns="36000" rIns="36000" bIns="36000" rtlCol="0">
            <a:spAutoFit/>
          </a:bodyPr>
          <a:lstStyle/>
          <a:p>
            <a:pPr algn="l"/>
            <a:r>
              <a:rPr lang="en-GB" dirty="0">
                <a:solidFill>
                  <a:schemeClr val="bg1"/>
                </a:solidFill>
              </a:rPr>
              <a:t>I have developed HMVC (Hierarchical MVC) in Matlab as an extension of the MVC framework to support for larger tool. </a:t>
            </a:r>
          </a:p>
          <a:p>
            <a:pPr algn="l"/>
            <a:endParaRPr lang="en-GB" dirty="0">
              <a:solidFill>
                <a:schemeClr val="bg1"/>
              </a:solidFill>
            </a:endParaRPr>
          </a:p>
          <a:p>
            <a:pPr algn="l"/>
            <a:r>
              <a:rPr lang="en-GB" dirty="0">
                <a:solidFill>
                  <a:schemeClr val="bg1"/>
                </a:solidFill>
              </a:rPr>
              <a:t>For a tool that has the ability to expand its self by adding apps or add-ins, it needs to have an expandable framework. One method is HMVC framework which contains multiple MVCs.</a:t>
            </a:r>
          </a:p>
        </p:txBody>
      </p:sp>
    </p:spTree>
    <p:custDataLst>
      <p:tags r:id="rId1"/>
    </p:custDataLst>
    <p:extLst>
      <p:ext uri="{BB962C8B-B14F-4D97-AF65-F5344CB8AC3E}">
        <p14:creationId xmlns:p14="http://schemas.microsoft.com/office/powerpoint/2010/main" val="19819161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125">
            <a:extLst>
              <a:ext uri="{FF2B5EF4-FFF2-40B4-BE49-F238E27FC236}">
                <a16:creationId xmlns:a16="http://schemas.microsoft.com/office/drawing/2014/main" id="{EBB55657-5835-443B-8D7B-EE6295232C8E}"/>
              </a:ext>
            </a:extLst>
          </p:cNvPr>
          <p:cNvPicPr>
            <a:picLocks noChangeAspect="1"/>
          </p:cNvPicPr>
          <p:nvPr/>
        </p:nvPicPr>
        <p:blipFill>
          <a:blip r:embed="rId4"/>
          <a:stretch>
            <a:fillRect/>
          </a:stretch>
        </p:blipFill>
        <p:spPr>
          <a:xfrm>
            <a:off x="618705" y="4107348"/>
            <a:ext cx="3964104" cy="2324204"/>
          </a:xfrm>
          <a:prstGeom prst="rect">
            <a:avLst/>
          </a:prstGeom>
        </p:spPr>
      </p:pic>
      <p:sp>
        <p:nvSpPr>
          <p:cNvPr id="127" name="TextBox 126">
            <a:extLst>
              <a:ext uri="{FF2B5EF4-FFF2-40B4-BE49-F238E27FC236}">
                <a16:creationId xmlns:a16="http://schemas.microsoft.com/office/drawing/2014/main" id="{6A7FCD4F-A51E-4E5D-8BB1-ED6E87E8362C}"/>
              </a:ext>
            </a:extLst>
          </p:cNvPr>
          <p:cNvSpPr txBox="1"/>
          <p:nvPr/>
        </p:nvSpPr>
        <p:spPr>
          <a:xfrm>
            <a:off x="4772717" y="4044573"/>
            <a:ext cx="1444625" cy="1015663"/>
          </a:xfrm>
          <a:prstGeom prst="wedgeRectCallout">
            <a:avLst>
              <a:gd name="adj1" fmla="val -60017"/>
              <a:gd name="adj2" fmla="val -25815"/>
            </a:avLst>
          </a:prstGeom>
          <a:solidFill>
            <a:schemeClr val="bg1"/>
          </a:solidFill>
          <a:ln w="28575">
            <a:solidFill>
              <a:srgbClr val="FF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effectLst/>
                <a:uLnTx/>
                <a:uFillTx/>
              </a:rPr>
              <a:t>User can have this excel with embedded ML models. No other tools are required to run the response prediction.</a:t>
            </a:r>
          </a:p>
        </p:txBody>
      </p:sp>
      <p:grpSp>
        <p:nvGrpSpPr>
          <p:cNvPr id="128" name="Group 127">
            <a:extLst>
              <a:ext uri="{FF2B5EF4-FFF2-40B4-BE49-F238E27FC236}">
                <a16:creationId xmlns:a16="http://schemas.microsoft.com/office/drawing/2014/main" id="{E6E2EDBA-B92F-4CC1-9290-4B9702E817DD}"/>
              </a:ext>
            </a:extLst>
          </p:cNvPr>
          <p:cNvGrpSpPr/>
          <p:nvPr/>
        </p:nvGrpSpPr>
        <p:grpSpPr>
          <a:xfrm>
            <a:off x="618216" y="3747531"/>
            <a:ext cx="3964104" cy="288000"/>
            <a:chOff x="256772" y="2048307"/>
            <a:chExt cx="4560497" cy="288000"/>
          </a:xfrm>
          <a:solidFill>
            <a:schemeClr val="accent1">
              <a:lumMod val="60000"/>
              <a:lumOff val="40000"/>
            </a:schemeClr>
          </a:solidFill>
        </p:grpSpPr>
        <p:sp>
          <p:nvSpPr>
            <p:cNvPr id="129" name="Arrow: Pentagon 128">
              <a:extLst>
                <a:ext uri="{FF2B5EF4-FFF2-40B4-BE49-F238E27FC236}">
                  <a16:creationId xmlns:a16="http://schemas.microsoft.com/office/drawing/2014/main" id="{F42F5452-DF23-4624-9C23-825E0B92F872}"/>
                </a:ext>
              </a:extLst>
            </p:cNvPr>
            <p:cNvSpPr/>
            <p:nvPr/>
          </p:nvSpPr>
          <p:spPr bwMode="auto">
            <a:xfrm>
              <a:off x="4507274" y="2048307"/>
              <a:ext cx="309995" cy="288000"/>
            </a:xfrm>
            <a:prstGeom prst="homePlate">
              <a:avLst/>
            </a:prstGeom>
            <a:grp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254E53"/>
                </a:solidFill>
                <a:effectLst/>
                <a:uLnTx/>
                <a:uFillTx/>
              </a:endParaRPr>
            </a:p>
          </p:txBody>
        </p:sp>
        <p:sp>
          <p:nvSpPr>
            <p:cNvPr id="130" name="Arrow: Pentagon 129">
              <a:extLst>
                <a:ext uri="{FF2B5EF4-FFF2-40B4-BE49-F238E27FC236}">
                  <a16:creationId xmlns:a16="http://schemas.microsoft.com/office/drawing/2014/main" id="{4E528309-DE5B-4263-A335-51B880DD10CE}"/>
                </a:ext>
              </a:extLst>
            </p:cNvPr>
            <p:cNvSpPr/>
            <p:nvPr/>
          </p:nvSpPr>
          <p:spPr bwMode="auto">
            <a:xfrm flipH="1">
              <a:off x="256772" y="2048307"/>
              <a:ext cx="309995" cy="288000"/>
            </a:xfrm>
            <a:prstGeom prst="homePlate">
              <a:avLst/>
            </a:prstGeom>
            <a:grp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254E53"/>
                </a:solidFill>
                <a:effectLst/>
                <a:uLnTx/>
                <a:uFillTx/>
              </a:endParaRPr>
            </a:p>
          </p:txBody>
        </p:sp>
        <p:sp>
          <p:nvSpPr>
            <p:cNvPr id="131" name="Rectangle 130">
              <a:extLst>
                <a:ext uri="{FF2B5EF4-FFF2-40B4-BE49-F238E27FC236}">
                  <a16:creationId xmlns:a16="http://schemas.microsoft.com/office/drawing/2014/main" id="{4F6AC307-C4FD-4327-8D16-09556B02341B}"/>
                </a:ext>
              </a:extLst>
            </p:cNvPr>
            <p:cNvSpPr/>
            <p:nvPr/>
          </p:nvSpPr>
          <p:spPr bwMode="auto">
            <a:xfrm>
              <a:off x="566884" y="2048307"/>
              <a:ext cx="3940389" cy="288000"/>
            </a:xfrm>
            <a:prstGeom prst="rect">
              <a:avLst/>
            </a:prstGeom>
            <a:grp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uLnTx/>
                  <a:uFillTx/>
                </a:rPr>
                <a:t>Engine response predictions in Excel</a:t>
              </a:r>
            </a:p>
          </p:txBody>
        </p:sp>
      </p:grpSp>
      <p:grpSp>
        <p:nvGrpSpPr>
          <p:cNvPr id="132" name="Group 131">
            <a:extLst>
              <a:ext uri="{FF2B5EF4-FFF2-40B4-BE49-F238E27FC236}">
                <a16:creationId xmlns:a16="http://schemas.microsoft.com/office/drawing/2014/main" id="{747512AA-EC6B-4709-A74B-E8EBA1718702}"/>
              </a:ext>
            </a:extLst>
          </p:cNvPr>
          <p:cNvGrpSpPr/>
          <p:nvPr/>
        </p:nvGrpSpPr>
        <p:grpSpPr>
          <a:xfrm>
            <a:off x="6783248" y="3752039"/>
            <a:ext cx="4459069" cy="288000"/>
            <a:chOff x="256772" y="2048307"/>
            <a:chExt cx="4560497" cy="288000"/>
          </a:xfrm>
          <a:solidFill>
            <a:schemeClr val="accent1">
              <a:lumMod val="60000"/>
              <a:lumOff val="40000"/>
            </a:schemeClr>
          </a:solidFill>
        </p:grpSpPr>
        <p:sp>
          <p:nvSpPr>
            <p:cNvPr id="133" name="Arrow: Pentagon 132">
              <a:extLst>
                <a:ext uri="{FF2B5EF4-FFF2-40B4-BE49-F238E27FC236}">
                  <a16:creationId xmlns:a16="http://schemas.microsoft.com/office/drawing/2014/main" id="{C4F0B295-2D55-4AE6-9CDC-B9240CA26FD5}"/>
                </a:ext>
              </a:extLst>
            </p:cNvPr>
            <p:cNvSpPr/>
            <p:nvPr/>
          </p:nvSpPr>
          <p:spPr bwMode="auto">
            <a:xfrm>
              <a:off x="4507274" y="2048307"/>
              <a:ext cx="309995" cy="288000"/>
            </a:xfrm>
            <a:prstGeom prst="homePlate">
              <a:avLst/>
            </a:prstGeom>
            <a:grp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254E53"/>
                </a:solidFill>
                <a:effectLst/>
                <a:uLnTx/>
                <a:uFillTx/>
              </a:endParaRPr>
            </a:p>
          </p:txBody>
        </p:sp>
        <p:sp>
          <p:nvSpPr>
            <p:cNvPr id="134" name="Arrow: Pentagon 133">
              <a:extLst>
                <a:ext uri="{FF2B5EF4-FFF2-40B4-BE49-F238E27FC236}">
                  <a16:creationId xmlns:a16="http://schemas.microsoft.com/office/drawing/2014/main" id="{73C32BCA-DE6E-4917-AFB7-08DF767C034B}"/>
                </a:ext>
              </a:extLst>
            </p:cNvPr>
            <p:cNvSpPr/>
            <p:nvPr/>
          </p:nvSpPr>
          <p:spPr bwMode="auto">
            <a:xfrm flipH="1">
              <a:off x="256772" y="2048307"/>
              <a:ext cx="309995" cy="288000"/>
            </a:xfrm>
            <a:prstGeom prst="homePlate">
              <a:avLst/>
            </a:prstGeom>
            <a:grp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254E53"/>
                </a:solidFill>
                <a:effectLst/>
                <a:uLnTx/>
                <a:uFillTx/>
              </a:endParaRPr>
            </a:p>
          </p:txBody>
        </p:sp>
        <p:sp>
          <p:nvSpPr>
            <p:cNvPr id="135" name="Rectangle 134">
              <a:extLst>
                <a:ext uri="{FF2B5EF4-FFF2-40B4-BE49-F238E27FC236}">
                  <a16:creationId xmlns:a16="http://schemas.microsoft.com/office/drawing/2014/main" id="{39BF77B5-2E8B-45B1-B249-F1F8A99727A8}"/>
                </a:ext>
              </a:extLst>
            </p:cNvPr>
            <p:cNvSpPr/>
            <p:nvPr/>
          </p:nvSpPr>
          <p:spPr bwMode="auto">
            <a:xfrm>
              <a:off x="566884" y="2048307"/>
              <a:ext cx="3940389" cy="288000"/>
            </a:xfrm>
            <a:prstGeom prst="rect">
              <a:avLst/>
            </a:prstGeom>
            <a:grp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uLnTx/>
                  <a:uFillTx/>
                </a:rPr>
                <a:t>SPM Model in Excel VBA Module</a:t>
              </a:r>
            </a:p>
          </p:txBody>
        </p:sp>
      </p:grpSp>
      <p:sp>
        <p:nvSpPr>
          <p:cNvPr id="136" name="TextBox 135">
            <a:extLst>
              <a:ext uri="{FF2B5EF4-FFF2-40B4-BE49-F238E27FC236}">
                <a16:creationId xmlns:a16="http://schemas.microsoft.com/office/drawing/2014/main" id="{E9F080AA-BE20-4E0F-B3D1-E0092318920E}"/>
              </a:ext>
            </a:extLst>
          </p:cNvPr>
          <p:cNvSpPr txBox="1"/>
          <p:nvPr/>
        </p:nvSpPr>
        <p:spPr>
          <a:xfrm>
            <a:off x="5825391" y="5301754"/>
            <a:ext cx="875561"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chemeClr val="bg1"/>
                </a:solidFill>
                <a:effectLst/>
                <a:uLnTx/>
                <a:uFillTx/>
              </a:rPr>
              <a:t>Predictors</a:t>
            </a:r>
          </a:p>
        </p:txBody>
      </p:sp>
      <p:sp>
        <p:nvSpPr>
          <p:cNvPr id="137" name="TextBox 136">
            <a:extLst>
              <a:ext uri="{FF2B5EF4-FFF2-40B4-BE49-F238E27FC236}">
                <a16:creationId xmlns:a16="http://schemas.microsoft.com/office/drawing/2014/main" id="{A6970843-3B61-48C2-88EC-51BE99A02CD8}"/>
              </a:ext>
            </a:extLst>
          </p:cNvPr>
          <p:cNvSpPr txBox="1"/>
          <p:nvPr/>
        </p:nvSpPr>
        <p:spPr>
          <a:xfrm>
            <a:off x="5825391" y="5835037"/>
            <a:ext cx="950901"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chemeClr val="bg1"/>
                </a:solidFill>
                <a:effectLst/>
                <a:uLnTx/>
                <a:uFillTx/>
              </a:rPr>
              <a:t>Responses</a:t>
            </a:r>
          </a:p>
        </p:txBody>
      </p:sp>
      <p:pic>
        <p:nvPicPr>
          <p:cNvPr id="138" name="Picture 137">
            <a:extLst>
              <a:ext uri="{FF2B5EF4-FFF2-40B4-BE49-F238E27FC236}">
                <a16:creationId xmlns:a16="http://schemas.microsoft.com/office/drawing/2014/main" id="{943E2218-263A-4191-88E2-738E15F7FCA8}"/>
              </a:ext>
            </a:extLst>
          </p:cNvPr>
          <p:cNvPicPr>
            <a:picLocks noChangeAspect="1"/>
          </p:cNvPicPr>
          <p:nvPr/>
        </p:nvPicPr>
        <p:blipFill rotWithShape="1">
          <a:blip r:embed="rId5"/>
          <a:srcRect b="34745"/>
          <a:stretch/>
        </p:blipFill>
        <p:spPr>
          <a:xfrm>
            <a:off x="8311533" y="1808238"/>
            <a:ext cx="2343026" cy="1590747"/>
          </a:xfrm>
          <a:prstGeom prst="rect">
            <a:avLst/>
          </a:prstGeom>
        </p:spPr>
      </p:pic>
      <p:pic>
        <p:nvPicPr>
          <p:cNvPr id="139" name="Picture 138">
            <a:extLst>
              <a:ext uri="{FF2B5EF4-FFF2-40B4-BE49-F238E27FC236}">
                <a16:creationId xmlns:a16="http://schemas.microsoft.com/office/drawing/2014/main" id="{4E062E04-6137-454C-959A-E31673A3070E}"/>
              </a:ext>
            </a:extLst>
          </p:cNvPr>
          <p:cNvPicPr>
            <a:picLocks noChangeAspect="1"/>
          </p:cNvPicPr>
          <p:nvPr/>
        </p:nvPicPr>
        <p:blipFill>
          <a:blip r:embed="rId6"/>
          <a:stretch>
            <a:fillRect/>
          </a:stretch>
        </p:blipFill>
        <p:spPr>
          <a:xfrm>
            <a:off x="6783248" y="4099310"/>
            <a:ext cx="4459069" cy="2391978"/>
          </a:xfrm>
          <a:prstGeom prst="rect">
            <a:avLst/>
          </a:prstGeom>
        </p:spPr>
      </p:pic>
      <p:grpSp>
        <p:nvGrpSpPr>
          <p:cNvPr id="140" name="Group 139">
            <a:extLst>
              <a:ext uri="{FF2B5EF4-FFF2-40B4-BE49-F238E27FC236}">
                <a16:creationId xmlns:a16="http://schemas.microsoft.com/office/drawing/2014/main" id="{97166173-6F87-43E5-BEFA-93367A3B7A1A}"/>
              </a:ext>
            </a:extLst>
          </p:cNvPr>
          <p:cNvGrpSpPr/>
          <p:nvPr/>
        </p:nvGrpSpPr>
        <p:grpSpPr>
          <a:xfrm>
            <a:off x="7828279" y="1460967"/>
            <a:ext cx="3371248" cy="288000"/>
            <a:chOff x="256772" y="2048307"/>
            <a:chExt cx="4560497" cy="288000"/>
          </a:xfrm>
          <a:solidFill>
            <a:schemeClr val="accent1">
              <a:lumMod val="60000"/>
              <a:lumOff val="40000"/>
            </a:schemeClr>
          </a:solidFill>
        </p:grpSpPr>
        <p:sp>
          <p:nvSpPr>
            <p:cNvPr id="141" name="Arrow: Pentagon 140">
              <a:extLst>
                <a:ext uri="{FF2B5EF4-FFF2-40B4-BE49-F238E27FC236}">
                  <a16:creationId xmlns:a16="http://schemas.microsoft.com/office/drawing/2014/main" id="{39EF10F4-997F-42C0-BC88-FF42CF14C1A8}"/>
                </a:ext>
              </a:extLst>
            </p:cNvPr>
            <p:cNvSpPr/>
            <p:nvPr/>
          </p:nvSpPr>
          <p:spPr bwMode="auto">
            <a:xfrm>
              <a:off x="4507274" y="2048307"/>
              <a:ext cx="309995" cy="288000"/>
            </a:xfrm>
            <a:prstGeom prst="homePlate">
              <a:avLst/>
            </a:prstGeom>
            <a:grp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254E53"/>
                </a:solidFill>
                <a:effectLst/>
                <a:uLnTx/>
                <a:uFillTx/>
              </a:endParaRPr>
            </a:p>
          </p:txBody>
        </p:sp>
        <p:sp>
          <p:nvSpPr>
            <p:cNvPr id="142" name="Arrow: Pentagon 141">
              <a:extLst>
                <a:ext uri="{FF2B5EF4-FFF2-40B4-BE49-F238E27FC236}">
                  <a16:creationId xmlns:a16="http://schemas.microsoft.com/office/drawing/2014/main" id="{43007B75-CEF2-43D3-9556-C5E5538A99D3}"/>
                </a:ext>
              </a:extLst>
            </p:cNvPr>
            <p:cNvSpPr/>
            <p:nvPr/>
          </p:nvSpPr>
          <p:spPr bwMode="auto">
            <a:xfrm flipH="1">
              <a:off x="256772" y="2048307"/>
              <a:ext cx="309995" cy="288000"/>
            </a:xfrm>
            <a:prstGeom prst="homePlate">
              <a:avLst/>
            </a:prstGeom>
            <a:grp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254E53"/>
                </a:solidFill>
                <a:effectLst/>
                <a:uLnTx/>
                <a:uFillTx/>
              </a:endParaRPr>
            </a:p>
          </p:txBody>
        </p:sp>
        <p:sp>
          <p:nvSpPr>
            <p:cNvPr id="143" name="Rectangle 142">
              <a:extLst>
                <a:ext uri="{FF2B5EF4-FFF2-40B4-BE49-F238E27FC236}">
                  <a16:creationId xmlns:a16="http://schemas.microsoft.com/office/drawing/2014/main" id="{6A7EA64E-55CA-4834-9920-41FA16E410AD}"/>
                </a:ext>
              </a:extLst>
            </p:cNvPr>
            <p:cNvSpPr/>
            <p:nvPr/>
          </p:nvSpPr>
          <p:spPr bwMode="auto">
            <a:xfrm>
              <a:off x="566884" y="2048307"/>
              <a:ext cx="3940389" cy="288000"/>
            </a:xfrm>
            <a:prstGeom prst="rect">
              <a:avLst/>
            </a:prstGeom>
            <a:grp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uLnTx/>
                  <a:uFillTx/>
                </a:rPr>
                <a:t>Modelling Tool</a:t>
              </a:r>
            </a:p>
          </p:txBody>
        </p:sp>
      </p:grpSp>
      <p:sp>
        <p:nvSpPr>
          <p:cNvPr id="144" name="Rectangle 143">
            <a:extLst>
              <a:ext uri="{FF2B5EF4-FFF2-40B4-BE49-F238E27FC236}">
                <a16:creationId xmlns:a16="http://schemas.microsoft.com/office/drawing/2014/main" id="{38527E7C-1CD0-4C20-95F1-6BEB8295D240}"/>
              </a:ext>
            </a:extLst>
          </p:cNvPr>
          <p:cNvSpPr/>
          <p:nvPr/>
        </p:nvSpPr>
        <p:spPr>
          <a:xfrm>
            <a:off x="9277356" y="2651126"/>
            <a:ext cx="628650" cy="146050"/>
          </a:xfrm>
          <a:prstGeom prst="rect">
            <a:avLst/>
          </a:prstGeom>
          <a:noFill/>
          <a:ln w="19050" cap="flat" cmpd="sng" algn="ctr">
            <a:solidFill>
              <a:srgbClr val="FFC42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cxnSp>
        <p:nvCxnSpPr>
          <p:cNvPr id="145" name="Connector: Elbow 144">
            <a:extLst>
              <a:ext uri="{FF2B5EF4-FFF2-40B4-BE49-F238E27FC236}">
                <a16:creationId xmlns:a16="http://schemas.microsoft.com/office/drawing/2014/main" id="{DC50D500-2DC6-4EE5-BEC9-8FB4825D30BB}"/>
              </a:ext>
            </a:extLst>
          </p:cNvPr>
          <p:cNvCxnSpPr>
            <a:cxnSpLocks/>
            <a:stCxn id="144" idx="2"/>
            <a:endCxn id="131" idx="0"/>
          </p:cNvCxnSpPr>
          <p:nvPr/>
        </p:nvCxnSpPr>
        <p:spPr>
          <a:xfrm rot="5400000">
            <a:off x="5620823" y="-223328"/>
            <a:ext cx="950355" cy="6991362"/>
          </a:xfrm>
          <a:prstGeom prst="bentConnector3">
            <a:avLst>
              <a:gd name="adj1" fmla="val 69243"/>
            </a:avLst>
          </a:prstGeom>
          <a:noFill/>
          <a:ln w="38100" cap="flat" cmpd="sng" algn="ctr">
            <a:solidFill>
              <a:schemeClr val="accent2">
                <a:lumMod val="60000"/>
                <a:lumOff val="40000"/>
              </a:schemeClr>
            </a:solidFill>
            <a:prstDash val="sysDash"/>
            <a:miter lim="800000"/>
            <a:tailEnd type="triangle"/>
          </a:ln>
          <a:effectLst/>
        </p:spPr>
      </p:cxnSp>
      <p:cxnSp>
        <p:nvCxnSpPr>
          <p:cNvPr id="146" name="Connector: Elbow 145">
            <a:extLst>
              <a:ext uri="{FF2B5EF4-FFF2-40B4-BE49-F238E27FC236}">
                <a16:creationId xmlns:a16="http://schemas.microsoft.com/office/drawing/2014/main" id="{9322CD04-2EEC-47FA-A86B-40FEA053DCAF}"/>
              </a:ext>
            </a:extLst>
          </p:cNvPr>
          <p:cNvCxnSpPr>
            <a:cxnSpLocks/>
            <a:stCxn id="144" idx="2"/>
            <a:endCxn id="135" idx="0"/>
          </p:cNvCxnSpPr>
          <p:nvPr/>
        </p:nvCxnSpPr>
        <p:spPr>
          <a:xfrm rot="5400000">
            <a:off x="8824830" y="2985187"/>
            <a:ext cx="954863" cy="578841"/>
          </a:xfrm>
          <a:prstGeom prst="bentConnector3">
            <a:avLst>
              <a:gd name="adj1" fmla="val 69153"/>
            </a:avLst>
          </a:prstGeom>
          <a:noFill/>
          <a:ln w="38100" cap="flat" cmpd="sng" algn="ctr">
            <a:solidFill>
              <a:schemeClr val="accent2">
                <a:lumMod val="60000"/>
                <a:lumOff val="40000"/>
              </a:schemeClr>
            </a:solidFill>
            <a:prstDash val="sysDash"/>
            <a:miter lim="800000"/>
            <a:tailEnd type="triangle"/>
          </a:ln>
          <a:effectLst/>
        </p:spPr>
      </p:cxnSp>
      <p:sp>
        <p:nvSpPr>
          <p:cNvPr id="147" name="Rectangle 146">
            <a:extLst>
              <a:ext uri="{FF2B5EF4-FFF2-40B4-BE49-F238E27FC236}">
                <a16:creationId xmlns:a16="http://schemas.microsoft.com/office/drawing/2014/main" id="{DBAC77B3-F4D9-492A-ABE7-437662BD986C}"/>
              </a:ext>
            </a:extLst>
          </p:cNvPr>
          <p:cNvSpPr/>
          <p:nvPr/>
        </p:nvSpPr>
        <p:spPr>
          <a:xfrm>
            <a:off x="9664169" y="2511751"/>
            <a:ext cx="241837" cy="424800"/>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48" name="Rectangle 147">
            <a:extLst>
              <a:ext uri="{FF2B5EF4-FFF2-40B4-BE49-F238E27FC236}">
                <a16:creationId xmlns:a16="http://schemas.microsoft.com/office/drawing/2014/main" id="{98EA407F-8C90-4E28-926F-6B725F52BD15}"/>
              </a:ext>
            </a:extLst>
          </p:cNvPr>
          <p:cNvSpPr/>
          <p:nvPr/>
        </p:nvSpPr>
        <p:spPr>
          <a:xfrm>
            <a:off x="943522" y="5222273"/>
            <a:ext cx="2194661" cy="685689"/>
          </a:xfrm>
          <a:prstGeom prst="rect">
            <a:avLst/>
          </a:prstGeom>
          <a:noFill/>
          <a:ln w="19050" cap="flat" cmpd="sng" algn="ctr">
            <a:solidFill>
              <a:srgbClr val="11599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49" name="Rectangle 148">
            <a:extLst>
              <a:ext uri="{FF2B5EF4-FFF2-40B4-BE49-F238E27FC236}">
                <a16:creationId xmlns:a16="http://schemas.microsoft.com/office/drawing/2014/main" id="{C9E92460-08E3-49D2-A626-BADE8CEA3560}"/>
              </a:ext>
            </a:extLst>
          </p:cNvPr>
          <p:cNvSpPr/>
          <p:nvPr/>
        </p:nvSpPr>
        <p:spPr>
          <a:xfrm>
            <a:off x="943522" y="5975337"/>
            <a:ext cx="2194661" cy="220638"/>
          </a:xfrm>
          <a:prstGeom prst="rect">
            <a:avLst/>
          </a:prstGeom>
          <a:noFill/>
          <a:ln w="1905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nvGrpSpPr>
          <p:cNvPr id="150" name="Group 149">
            <a:extLst>
              <a:ext uri="{FF2B5EF4-FFF2-40B4-BE49-F238E27FC236}">
                <a16:creationId xmlns:a16="http://schemas.microsoft.com/office/drawing/2014/main" id="{C1C98CC9-7C13-457A-85C4-8DC169A48F59}"/>
              </a:ext>
            </a:extLst>
          </p:cNvPr>
          <p:cNvGrpSpPr/>
          <p:nvPr/>
        </p:nvGrpSpPr>
        <p:grpSpPr>
          <a:xfrm>
            <a:off x="3138183" y="5541185"/>
            <a:ext cx="3651888" cy="291464"/>
            <a:chOff x="3135947" y="5541185"/>
            <a:chExt cx="4244559" cy="291464"/>
          </a:xfrm>
        </p:grpSpPr>
        <p:cxnSp>
          <p:nvCxnSpPr>
            <p:cNvPr id="151" name="Straight Arrow Connector 150">
              <a:extLst>
                <a:ext uri="{FF2B5EF4-FFF2-40B4-BE49-F238E27FC236}">
                  <a16:creationId xmlns:a16="http://schemas.microsoft.com/office/drawing/2014/main" id="{52A22A62-41BD-4129-8CC3-534DA608318D}"/>
                </a:ext>
              </a:extLst>
            </p:cNvPr>
            <p:cNvCxnSpPr>
              <a:cxnSpLocks/>
              <a:stCxn id="148" idx="3"/>
            </p:cNvCxnSpPr>
            <p:nvPr/>
          </p:nvCxnSpPr>
          <p:spPr>
            <a:xfrm flipV="1">
              <a:off x="3135947" y="5541185"/>
              <a:ext cx="4228544" cy="0"/>
            </a:xfrm>
            <a:prstGeom prst="straightConnector1">
              <a:avLst/>
            </a:prstGeom>
            <a:noFill/>
            <a:ln w="28575" cap="flat" cmpd="sng" algn="ctr">
              <a:solidFill>
                <a:srgbClr val="115997">
                  <a:lumMod val="60000"/>
                  <a:lumOff val="40000"/>
                </a:srgbClr>
              </a:solidFill>
              <a:prstDash val="solid"/>
              <a:miter lim="800000"/>
              <a:tailEnd type="triangle"/>
            </a:ln>
            <a:effectLst/>
          </p:spPr>
        </p:cxnSp>
        <p:cxnSp>
          <p:nvCxnSpPr>
            <p:cNvPr id="152" name="Straight Arrow Connector 151">
              <a:extLst>
                <a:ext uri="{FF2B5EF4-FFF2-40B4-BE49-F238E27FC236}">
                  <a16:creationId xmlns:a16="http://schemas.microsoft.com/office/drawing/2014/main" id="{03B10EF8-682C-4250-A4DB-2469DE4BAB0B}"/>
                </a:ext>
              </a:extLst>
            </p:cNvPr>
            <p:cNvCxnSpPr>
              <a:cxnSpLocks/>
            </p:cNvCxnSpPr>
            <p:nvPr/>
          </p:nvCxnSpPr>
          <p:spPr>
            <a:xfrm flipH="1" flipV="1">
              <a:off x="3151962" y="5832649"/>
              <a:ext cx="4228544" cy="0"/>
            </a:xfrm>
            <a:prstGeom prst="straightConnector1">
              <a:avLst/>
            </a:prstGeom>
            <a:noFill/>
            <a:ln w="28575" cap="flat" cmpd="sng" algn="ctr">
              <a:solidFill>
                <a:srgbClr val="ED1C24"/>
              </a:solidFill>
              <a:prstDash val="solid"/>
              <a:miter lim="800000"/>
              <a:tailEnd type="triangle"/>
            </a:ln>
            <a:effectLst/>
          </p:spPr>
        </p:cxnSp>
      </p:grpSp>
      <p:sp>
        <p:nvSpPr>
          <p:cNvPr id="153" name="TextBox 152">
            <a:extLst>
              <a:ext uri="{FF2B5EF4-FFF2-40B4-BE49-F238E27FC236}">
                <a16:creationId xmlns:a16="http://schemas.microsoft.com/office/drawing/2014/main" id="{06ECEF96-12B3-49E1-A0E1-14818D1E732B}"/>
              </a:ext>
            </a:extLst>
          </p:cNvPr>
          <p:cNvSpPr txBox="1"/>
          <p:nvPr/>
        </p:nvSpPr>
        <p:spPr>
          <a:xfrm>
            <a:off x="10477214" y="5702118"/>
            <a:ext cx="1444625" cy="707886"/>
          </a:xfrm>
          <a:prstGeom prst="wedgeRectCallout">
            <a:avLst>
              <a:gd name="adj1" fmla="val -25656"/>
              <a:gd name="adj2" fmla="val -68873"/>
            </a:avLst>
          </a:prstGeom>
          <a:solidFill>
            <a:schemeClr val="bg1"/>
          </a:solidFill>
          <a:ln w="28575">
            <a:solidFill>
              <a:srgbClr val="FF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effectLst/>
                <a:uLnTx/>
                <a:uFillTx/>
              </a:rPr>
              <a:t>Optimised ML code generation in VBA to prevent memory allocation failure</a:t>
            </a:r>
          </a:p>
        </p:txBody>
      </p:sp>
      <p:sp>
        <p:nvSpPr>
          <p:cNvPr id="154" name="TextBox 153">
            <a:extLst>
              <a:ext uri="{FF2B5EF4-FFF2-40B4-BE49-F238E27FC236}">
                <a16:creationId xmlns:a16="http://schemas.microsoft.com/office/drawing/2014/main" id="{FAAA6C9D-3377-4B0A-85D0-0EF0762FC05C}"/>
              </a:ext>
            </a:extLst>
          </p:cNvPr>
          <p:cNvSpPr txBox="1"/>
          <p:nvPr/>
        </p:nvSpPr>
        <p:spPr>
          <a:xfrm>
            <a:off x="6673501" y="2116643"/>
            <a:ext cx="1444625" cy="861774"/>
          </a:xfrm>
          <a:prstGeom prst="wedgeRectCallout">
            <a:avLst>
              <a:gd name="adj1" fmla="val 60548"/>
              <a:gd name="adj2" fmla="val 21864"/>
            </a:avLst>
          </a:prstGeom>
          <a:solidFill>
            <a:schemeClr val="bg1"/>
          </a:solidFill>
          <a:ln w="28575">
            <a:solidFill>
              <a:srgbClr val="FF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effectLst/>
                <a:uLnTx/>
                <a:uFillTx/>
              </a:rPr>
              <a:t>Automatic VBA BAS module and Excel sheet generation from Efficient Calibration Modelling Tool</a:t>
            </a:r>
          </a:p>
        </p:txBody>
      </p:sp>
      <p:sp>
        <p:nvSpPr>
          <p:cNvPr id="155" name="TextBox 154">
            <a:extLst>
              <a:ext uri="{FF2B5EF4-FFF2-40B4-BE49-F238E27FC236}">
                <a16:creationId xmlns:a16="http://schemas.microsoft.com/office/drawing/2014/main" id="{2619D941-E21D-47D2-898F-8B4A70E0C3BB}"/>
              </a:ext>
            </a:extLst>
          </p:cNvPr>
          <p:cNvSpPr txBox="1"/>
          <p:nvPr/>
        </p:nvSpPr>
        <p:spPr>
          <a:xfrm>
            <a:off x="252502" y="245799"/>
            <a:ext cx="6191842" cy="2688804"/>
          </a:xfrm>
          <a:prstGeom prst="rect">
            <a:avLst/>
          </a:prstGeom>
          <a:noFill/>
        </p:spPr>
        <p:txBody>
          <a:bodyPr wrap="square" lIns="36000" tIns="36000" rIns="36000" bIns="36000" rtlCol="0">
            <a:spAutoFit/>
          </a:bodyPr>
          <a:lstStyle/>
          <a:p>
            <a:pPr algn="l"/>
            <a:r>
              <a:rPr lang="en-GB" sz="1700" dirty="0">
                <a:solidFill>
                  <a:schemeClr val="bg1"/>
                </a:solidFill>
              </a:rPr>
              <a:t>I have written a converter to convert SPM algorithms (a Ricardo ML model) and parameters from Matlab into Excel BAS modules</a:t>
            </a:r>
          </a:p>
          <a:p>
            <a:pPr algn="l"/>
            <a:endParaRPr lang="en-GB" sz="1700" dirty="0">
              <a:solidFill>
                <a:schemeClr val="bg1"/>
              </a:solidFill>
            </a:endParaRPr>
          </a:p>
          <a:p>
            <a:pPr algn="l"/>
            <a:r>
              <a:rPr lang="en-GB" sz="1700" dirty="0">
                <a:solidFill>
                  <a:schemeClr val="bg1"/>
                </a:solidFill>
              </a:rPr>
              <a:t>The BAS modules allow Excel to run SPM models without any special software or toolboxes.</a:t>
            </a:r>
          </a:p>
          <a:p>
            <a:pPr algn="l"/>
            <a:endParaRPr lang="en-GB" sz="1700" dirty="0">
              <a:solidFill>
                <a:schemeClr val="bg1"/>
              </a:solidFill>
            </a:endParaRPr>
          </a:p>
          <a:p>
            <a:pPr algn="l"/>
            <a:r>
              <a:rPr lang="en-GB" sz="1700" dirty="0">
                <a:solidFill>
                  <a:schemeClr val="bg1"/>
                </a:solidFill>
              </a:rPr>
              <a:t>This SPM feature is simple but it shows our capability to make complex algorithms work in a primitive environment that is accessible to others</a:t>
            </a:r>
          </a:p>
        </p:txBody>
      </p:sp>
    </p:spTree>
    <p:custDataLst>
      <p:tags r:id="rId1"/>
    </p:custDataLst>
    <p:extLst>
      <p:ext uri="{BB962C8B-B14F-4D97-AF65-F5344CB8AC3E}">
        <p14:creationId xmlns:p14="http://schemas.microsoft.com/office/powerpoint/2010/main" val="29374657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E8DFC1E-C7C4-42C9-B417-C20444DA7BAD}"/>
              </a:ext>
            </a:extLst>
          </p:cNvPr>
          <p:cNvGrpSpPr/>
          <p:nvPr/>
        </p:nvGrpSpPr>
        <p:grpSpPr>
          <a:xfrm>
            <a:off x="849086" y="2911820"/>
            <a:ext cx="3477985" cy="3917925"/>
            <a:chOff x="81537" y="1761693"/>
            <a:chExt cx="3477985" cy="3917925"/>
          </a:xfrm>
        </p:grpSpPr>
        <p:pic>
          <p:nvPicPr>
            <p:cNvPr id="3" name="Picture 2">
              <a:extLst>
                <a:ext uri="{FF2B5EF4-FFF2-40B4-BE49-F238E27FC236}">
                  <a16:creationId xmlns:a16="http://schemas.microsoft.com/office/drawing/2014/main" id="{FC20F1C1-805E-42F0-BDEA-6DC817B100C8}"/>
                </a:ext>
              </a:extLst>
            </p:cNvPr>
            <p:cNvPicPr>
              <a:picLocks noChangeAspect="1"/>
            </p:cNvPicPr>
            <p:nvPr/>
          </p:nvPicPr>
          <p:blipFill>
            <a:blip r:embed="rId4"/>
            <a:stretch>
              <a:fillRect/>
            </a:stretch>
          </p:blipFill>
          <p:spPr>
            <a:xfrm>
              <a:off x="435120" y="1761693"/>
              <a:ext cx="2889972" cy="3053170"/>
            </a:xfrm>
            <a:prstGeom prst="rect">
              <a:avLst/>
            </a:prstGeom>
          </p:spPr>
        </p:pic>
        <p:sp>
          <p:nvSpPr>
            <p:cNvPr id="4" name="Rectangle 3">
              <a:extLst>
                <a:ext uri="{FF2B5EF4-FFF2-40B4-BE49-F238E27FC236}">
                  <a16:creationId xmlns:a16="http://schemas.microsoft.com/office/drawing/2014/main" id="{1CD7FA5F-690D-4F8E-B88D-8D9C3D0AD633}"/>
                </a:ext>
              </a:extLst>
            </p:cNvPr>
            <p:cNvSpPr/>
            <p:nvPr/>
          </p:nvSpPr>
          <p:spPr>
            <a:xfrm>
              <a:off x="81537" y="4756288"/>
              <a:ext cx="3477985" cy="923330"/>
            </a:xfrm>
            <a:prstGeom prst="rect">
              <a:avLst/>
            </a:prstGeom>
          </p:spPr>
          <p:txBody>
            <a:bodyPr wrap="square">
              <a:spAutoFit/>
            </a:bodyPr>
            <a:lstStyle/>
            <a:p>
              <a:pPr algn="l"/>
              <a:r>
                <a:rPr lang="en-GB" b="1" dirty="0">
                  <a:solidFill>
                    <a:schemeClr val="bg1"/>
                  </a:solidFill>
                  <a:latin typeface="Calibri" panose="020F0502020204030204" pitchFamily="34" charset="0"/>
                </a:rPr>
                <a:t>2018 Track info with race </a:t>
              </a:r>
            </a:p>
            <a:p>
              <a:pPr algn="l"/>
              <a:r>
                <a:rPr lang="en-GB" b="1" dirty="0">
                  <a:solidFill>
                    <a:schemeClr val="bg1"/>
                  </a:solidFill>
                  <a:latin typeface="Calibri" panose="020F0502020204030204" pitchFamily="34" charset="0"/>
                </a:rPr>
                <a:t>distance and average ambient </a:t>
              </a:r>
            </a:p>
            <a:p>
              <a:pPr algn="l"/>
              <a:r>
                <a:rPr lang="en-GB" b="1" dirty="0">
                  <a:solidFill>
                    <a:schemeClr val="bg1"/>
                  </a:solidFill>
                  <a:latin typeface="Calibri" panose="020F0502020204030204" pitchFamily="34" charset="0"/>
                </a:rPr>
                <a:t>temperature</a:t>
              </a:r>
            </a:p>
          </p:txBody>
        </p:sp>
      </p:grpSp>
      <p:sp>
        <p:nvSpPr>
          <p:cNvPr id="5" name="TextBox 4">
            <a:extLst>
              <a:ext uri="{FF2B5EF4-FFF2-40B4-BE49-F238E27FC236}">
                <a16:creationId xmlns:a16="http://schemas.microsoft.com/office/drawing/2014/main" id="{06440665-0C54-47CE-A147-2D4394A0650D}"/>
              </a:ext>
            </a:extLst>
          </p:cNvPr>
          <p:cNvSpPr txBox="1"/>
          <p:nvPr/>
        </p:nvSpPr>
        <p:spPr>
          <a:xfrm>
            <a:off x="4661668" y="1672554"/>
            <a:ext cx="7177428" cy="4504686"/>
          </a:xfrm>
          <a:prstGeom prst="rect">
            <a:avLst/>
          </a:prstGeom>
          <a:noFill/>
          <a:ln w="38100">
            <a:solidFill>
              <a:schemeClr val="accent2"/>
            </a:solidFill>
          </a:ln>
        </p:spPr>
        <p:txBody>
          <a:bodyPr wrap="square" lIns="36000" tIns="36000" rIns="36000" bIns="36000" rtlCol="0">
            <a:spAutoFit/>
          </a:bodyPr>
          <a:lstStyle/>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p:txBody>
      </p:sp>
      <p:graphicFrame>
        <p:nvGraphicFramePr>
          <p:cNvPr id="6" name="Table 5">
            <a:extLst>
              <a:ext uri="{FF2B5EF4-FFF2-40B4-BE49-F238E27FC236}">
                <a16:creationId xmlns:a16="http://schemas.microsoft.com/office/drawing/2014/main" id="{EF334B80-FD4C-4407-AD07-964EE28712DF}"/>
              </a:ext>
            </a:extLst>
          </p:cNvPr>
          <p:cNvGraphicFramePr>
            <a:graphicFrameLocks noGrp="1"/>
          </p:cNvGraphicFramePr>
          <p:nvPr>
            <p:extLst>
              <p:ext uri="{D42A27DB-BD31-4B8C-83A1-F6EECF244321}">
                <p14:modId xmlns:p14="http://schemas.microsoft.com/office/powerpoint/2010/main" val="231685769"/>
              </p:ext>
            </p:extLst>
          </p:nvPr>
        </p:nvGraphicFramePr>
        <p:xfrm>
          <a:off x="8418121" y="6405160"/>
          <a:ext cx="3477492" cy="365760"/>
        </p:xfrm>
        <a:graphic>
          <a:graphicData uri="http://schemas.openxmlformats.org/drawingml/2006/table">
            <a:tbl>
              <a:tblPr firstRow="1" bandRow="1">
                <a:tableStyleId>{5C22544A-7EE6-4342-B048-85BDC9FD1C3A}</a:tableStyleId>
              </a:tblPr>
              <a:tblGrid>
                <a:gridCol w="289791">
                  <a:extLst>
                    <a:ext uri="{9D8B030D-6E8A-4147-A177-3AD203B41FA5}">
                      <a16:colId xmlns:a16="http://schemas.microsoft.com/office/drawing/2014/main" val="527200506"/>
                    </a:ext>
                  </a:extLst>
                </a:gridCol>
                <a:gridCol w="289791">
                  <a:extLst>
                    <a:ext uri="{9D8B030D-6E8A-4147-A177-3AD203B41FA5}">
                      <a16:colId xmlns:a16="http://schemas.microsoft.com/office/drawing/2014/main" val="1192905285"/>
                    </a:ext>
                  </a:extLst>
                </a:gridCol>
                <a:gridCol w="289791">
                  <a:extLst>
                    <a:ext uri="{9D8B030D-6E8A-4147-A177-3AD203B41FA5}">
                      <a16:colId xmlns:a16="http://schemas.microsoft.com/office/drawing/2014/main" val="2667102353"/>
                    </a:ext>
                  </a:extLst>
                </a:gridCol>
                <a:gridCol w="289791">
                  <a:extLst>
                    <a:ext uri="{9D8B030D-6E8A-4147-A177-3AD203B41FA5}">
                      <a16:colId xmlns:a16="http://schemas.microsoft.com/office/drawing/2014/main" val="2474265876"/>
                    </a:ext>
                  </a:extLst>
                </a:gridCol>
                <a:gridCol w="289791">
                  <a:extLst>
                    <a:ext uri="{9D8B030D-6E8A-4147-A177-3AD203B41FA5}">
                      <a16:colId xmlns:a16="http://schemas.microsoft.com/office/drawing/2014/main" val="3828467369"/>
                    </a:ext>
                  </a:extLst>
                </a:gridCol>
                <a:gridCol w="289791">
                  <a:extLst>
                    <a:ext uri="{9D8B030D-6E8A-4147-A177-3AD203B41FA5}">
                      <a16:colId xmlns:a16="http://schemas.microsoft.com/office/drawing/2014/main" val="1315628258"/>
                    </a:ext>
                  </a:extLst>
                </a:gridCol>
                <a:gridCol w="289791">
                  <a:extLst>
                    <a:ext uri="{9D8B030D-6E8A-4147-A177-3AD203B41FA5}">
                      <a16:colId xmlns:a16="http://schemas.microsoft.com/office/drawing/2014/main" val="4012181817"/>
                    </a:ext>
                  </a:extLst>
                </a:gridCol>
                <a:gridCol w="289791">
                  <a:extLst>
                    <a:ext uri="{9D8B030D-6E8A-4147-A177-3AD203B41FA5}">
                      <a16:colId xmlns:a16="http://schemas.microsoft.com/office/drawing/2014/main" val="3981011208"/>
                    </a:ext>
                  </a:extLst>
                </a:gridCol>
                <a:gridCol w="289791">
                  <a:extLst>
                    <a:ext uri="{9D8B030D-6E8A-4147-A177-3AD203B41FA5}">
                      <a16:colId xmlns:a16="http://schemas.microsoft.com/office/drawing/2014/main" val="2383838056"/>
                    </a:ext>
                  </a:extLst>
                </a:gridCol>
                <a:gridCol w="289791">
                  <a:extLst>
                    <a:ext uri="{9D8B030D-6E8A-4147-A177-3AD203B41FA5}">
                      <a16:colId xmlns:a16="http://schemas.microsoft.com/office/drawing/2014/main" val="1870712249"/>
                    </a:ext>
                  </a:extLst>
                </a:gridCol>
                <a:gridCol w="289791">
                  <a:extLst>
                    <a:ext uri="{9D8B030D-6E8A-4147-A177-3AD203B41FA5}">
                      <a16:colId xmlns:a16="http://schemas.microsoft.com/office/drawing/2014/main" val="167246349"/>
                    </a:ext>
                  </a:extLst>
                </a:gridCol>
                <a:gridCol w="289791">
                  <a:extLst>
                    <a:ext uri="{9D8B030D-6E8A-4147-A177-3AD203B41FA5}">
                      <a16:colId xmlns:a16="http://schemas.microsoft.com/office/drawing/2014/main" val="1508262317"/>
                    </a:ext>
                  </a:extLst>
                </a:gridCol>
              </a:tblGrid>
              <a:tr h="199353">
                <a:tc>
                  <a:txBody>
                    <a:bodyPr/>
                    <a:lstStyle/>
                    <a:p>
                      <a:r>
                        <a:rPr lang="en-GB"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97718933"/>
                  </a:ext>
                </a:extLst>
              </a:tr>
            </a:tbl>
          </a:graphicData>
        </a:graphic>
      </p:graphicFrame>
      <p:sp>
        <p:nvSpPr>
          <p:cNvPr id="7" name="TextBox 6">
            <a:extLst>
              <a:ext uri="{FF2B5EF4-FFF2-40B4-BE49-F238E27FC236}">
                <a16:creationId xmlns:a16="http://schemas.microsoft.com/office/drawing/2014/main" id="{E96AD3AF-3186-4EEE-B13D-1FA171140459}"/>
              </a:ext>
            </a:extLst>
          </p:cNvPr>
          <p:cNvSpPr txBox="1"/>
          <p:nvPr/>
        </p:nvSpPr>
        <p:spPr>
          <a:xfrm>
            <a:off x="6969970" y="6405160"/>
            <a:ext cx="1432050" cy="349702"/>
          </a:xfrm>
          <a:prstGeom prst="rect">
            <a:avLst/>
          </a:prstGeom>
          <a:noFill/>
        </p:spPr>
        <p:txBody>
          <a:bodyPr wrap="none" lIns="36000" tIns="36000" rIns="36000" bIns="36000" rtlCol="0">
            <a:spAutoFit/>
          </a:bodyPr>
          <a:lstStyle/>
          <a:p>
            <a:r>
              <a:rPr lang="en-GB" dirty="0">
                <a:solidFill>
                  <a:schemeClr val="bg1"/>
                </a:solidFill>
              </a:rPr>
              <a:t>PowerUnit ID</a:t>
            </a:r>
          </a:p>
        </p:txBody>
      </p:sp>
      <p:sp>
        <p:nvSpPr>
          <p:cNvPr id="8" name="TextBox 7">
            <a:extLst>
              <a:ext uri="{FF2B5EF4-FFF2-40B4-BE49-F238E27FC236}">
                <a16:creationId xmlns:a16="http://schemas.microsoft.com/office/drawing/2014/main" id="{C73C4628-A4BD-4224-AA65-F11190321C28}"/>
              </a:ext>
            </a:extLst>
          </p:cNvPr>
          <p:cNvSpPr txBox="1"/>
          <p:nvPr/>
        </p:nvSpPr>
        <p:spPr>
          <a:xfrm>
            <a:off x="8418122" y="6117013"/>
            <a:ext cx="3676254" cy="349702"/>
          </a:xfrm>
          <a:prstGeom prst="rect">
            <a:avLst/>
          </a:prstGeom>
          <a:noFill/>
        </p:spPr>
        <p:txBody>
          <a:bodyPr wrap="none" lIns="36000" tIns="36000" rIns="36000" bIns="36000" rtlCol="0">
            <a:spAutoFit/>
          </a:bodyPr>
          <a:lstStyle/>
          <a:p>
            <a:r>
              <a:rPr lang="en-GB" dirty="0">
                <a:solidFill>
                  <a:schemeClr val="bg1"/>
                </a:solidFill>
              </a:rPr>
              <a:t>Allocation for each track in the year</a:t>
            </a:r>
          </a:p>
        </p:txBody>
      </p:sp>
      <p:graphicFrame>
        <p:nvGraphicFramePr>
          <p:cNvPr id="9" name="Table 8">
            <a:extLst>
              <a:ext uri="{FF2B5EF4-FFF2-40B4-BE49-F238E27FC236}">
                <a16:creationId xmlns:a16="http://schemas.microsoft.com/office/drawing/2014/main" id="{5486983F-4F50-4DF5-959C-621E84E950C4}"/>
              </a:ext>
            </a:extLst>
          </p:cNvPr>
          <p:cNvGraphicFramePr>
            <a:graphicFrameLocks noGrp="1"/>
          </p:cNvGraphicFramePr>
          <p:nvPr/>
        </p:nvGraphicFramePr>
        <p:xfrm>
          <a:off x="7052026" y="1473753"/>
          <a:ext cx="3477492" cy="365760"/>
        </p:xfrm>
        <a:graphic>
          <a:graphicData uri="http://schemas.openxmlformats.org/drawingml/2006/table">
            <a:tbl>
              <a:tblPr firstRow="1" bandRow="1">
                <a:tableStyleId>{5C22544A-7EE6-4342-B048-85BDC9FD1C3A}</a:tableStyleId>
              </a:tblPr>
              <a:tblGrid>
                <a:gridCol w="289791">
                  <a:extLst>
                    <a:ext uri="{9D8B030D-6E8A-4147-A177-3AD203B41FA5}">
                      <a16:colId xmlns:a16="http://schemas.microsoft.com/office/drawing/2014/main" val="527200506"/>
                    </a:ext>
                  </a:extLst>
                </a:gridCol>
                <a:gridCol w="289791">
                  <a:extLst>
                    <a:ext uri="{9D8B030D-6E8A-4147-A177-3AD203B41FA5}">
                      <a16:colId xmlns:a16="http://schemas.microsoft.com/office/drawing/2014/main" val="1192905285"/>
                    </a:ext>
                  </a:extLst>
                </a:gridCol>
                <a:gridCol w="289791">
                  <a:extLst>
                    <a:ext uri="{9D8B030D-6E8A-4147-A177-3AD203B41FA5}">
                      <a16:colId xmlns:a16="http://schemas.microsoft.com/office/drawing/2014/main" val="2667102353"/>
                    </a:ext>
                  </a:extLst>
                </a:gridCol>
                <a:gridCol w="289791">
                  <a:extLst>
                    <a:ext uri="{9D8B030D-6E8A-4147-A177-3AD203B41FA5}">
                      <a16:colId xmlns:a16="http://schemas.microsoft.com/office/drawing/2014/main" val="2474265876"/>
                    </a:ext>
                  </a:extLst>
                </a:gridCol>
                <a:gridCol w="289791">
                  <a:extLst>
                    <a:ext uri="{9D8B030D-6E8A-4147-A177-3AD203B41FA5}">
                      <a16:colId xmlns:a16="http://schemas.microsoft.com/office/drawing/2014/main" val="3828467369"/>
                    </a:ext>
                  </a:extLst>
                </a:gridCol>
                <a:gridCol w="289791">
                  <a:extLst>
                    <a:ext uri="{9D8B030D-6E8A-4147-A177-3AD203B41FA5}">
                      <a16:colId xmlns:a16="http://schemas.microsoft.com/office/drawing/2014/main" val="1315628258"/>
                    </a:ext>
                  </a:extLst>
                </a:gridCol>
                <a:gridCol w="289791">
                  <a:extLst>
                    <a:ext uri="{9D8B030D-6E8A-4147-A177-3AD203B41FA5}">
                      <a16:colId xmlns:a16="http://schemas.microsoft.com/office/drawing/2014/main" val="4012181817"/>
                    </a:ext>
                  </a:extLst>
                </a:gridCol>
                <a:gridCol w="289791">
                  <a:extLst>
                    <a:ext uri="{9D8B030D-6E8A-4147-A177-3AD203B41FA5}">
                      <a16:colId xmlns:a16="http://schemas.microsoft.com/office/drawing/2014/main" val="3981011208"/>
                    </a:ext>
                  </a:extLst>
                </a:gridCol>
                <a:gridCol w="289791">
                  <a:extLst>
                    <a:ext uri="{9D8B030D-6E8A-4147-A177-3AD203B41FA5}">
                      <a16:colId xmlns:a16="http://schemas.microsoft.com/office/drawing/2014/main" val="2383838056"/>
                    </a:ext>
                  </a:extLst>
                </a:gridCol>
                <a:gridCol w="289791">
                  <a:extLst>
                    <a:ext uri="{9D8B030D-6E8A-4147-A177-3AD203B41FA5}">
                      <a16:colId xmlns:a16="http://schemas.microsoft.com/office/drawing/2014/main" val="1870712249"/>
                    </a:ext>
                  </a:extLst>
                </a:gridCol>
                <a:gridCol w="289791">
                  <a:extLst>
                    <a:ext uri="{9D8B030D-6E8A-4147-A177-3AD203B41FA5}">
                      <a16:colId xmlns:a16="http://schemas.microsoft.com/office/drawing/2014/main" val="167246349"/>
                    </a:ext>
                  </a:extLst>
                </a:gridCol>
                <a:gridCol w="289791">
                  <a:extLst>
                    <a:ext uri="{9D8B030D-6E8A-4147-A177-3AD203B41FA5}">
                      <a16:colId xmlns:a16="http://schemas.microsoft.com/office/drawing/2014/main" val="1508262317"/>
                    </a:ext>
                  </a:extLst>
                </a:gridCol>
              </a:tblGrid>
              <a:tr h="199353">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97718933"/>
                  </a:ext>
                </a:extLst>
              </a:tr>
            </a:tbl>
          </a:graphicData>
        </a:graphic>
      </p:graphicFrame>
      <p:pic>
        <p:nvPicPr>
          <p:cNvPr id="10" name="Picture 9">
            <a:extLst>
              <a:ext uri="{FF2B5EF4-FFF2-40B4-BE49-F238E27FC236}">
                <a16:creationId xmlns:a16="http://schemas.microsoft.com/office/drawing/2014/main" id="{7E0B9DE1-2EA4-45A6-9761-D38C806A843E}"/>
              </a:ext>
            </a:extLst>
          </p:cNvPr>
          <p:cNvPicPr>
            <a:picLocks noChangeAspect="1"/>
          </p:cNvPicPr>
          <p:nvPr/>
        </p:nvPicPr>
        <p:blipFill>
          <a:blip r:embed="rId5"/>
          <a:stretch>
            <a:fillRect/>
          </a:stretch>
        </p:blipFill>
        <p:spPr>
          <a:xfrm>
            <a:off x="5271733" y="793924"/>
            <a:ext cx="3619500" cy="542925"/>
          </a:xfrm>
          <a:prstGeom prst="rect">
            <a:avLst/>
          </a:prstGeom>
        </p:spPr>
      </p:pic>
      <p:sp>
        <p:nvSpPr>
          <p:cNvPr id="11" name="Arrow: Down 10">
            <a:extLst>
              <a:ext uri="{FF2B5EF4-FFF2-40B4-BE49-F238E27FC236}">
                <a16:creationId xmlns:a16="http://schemas.microsoft.com/office/drawing/2014/main" id="{DA2018F5-652B-403E-8AC1-89C6ACF0C940}"/>
              </a:ext>
            </a:extLst>
          </p:cNvPr>
          <p:cNvSpPr/>
          <p:nvPr/>
        </p:nvSpPr>
        <p:spPr bwMode="auto">
          <a:xfrm>
            <a:off x="5365929" y="1401575"/>
            <a:ext cx="554182" cy="582626"/>
          </a:xfrm>
          <a:prstGeom prst="downArrow">
            <a:avLst>
              <a:gd name="adj1" fmla="val 50000"/>
              <a:gd name="adj2" fmla="val 20000"/>
            </a:avLst>
          </a:prstGeom>
          <a:solidFill>
            <a:schemeClr val="bg1"/>
          </a:solidFill>
          <a:ln w="6350" cap="flat" cmpd="sng" algn="ctr">
            <a:solidFill>
              <a:schemeClr val="accent2"/>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algn="ctr" defTabSz="762000" eaLnBrk="0" fontAlgn="base" hangingPunct="0">
              <a:spcBef>
                <a:spcPct val="0"/>
              </a:spcBef>
              <a:spcAft>
                <a:spcPct val="0"/>
              </a:spcAft>
            </a:pPr>
            <a:endParaRPr lang="en-GB" sz="1400" dirty="0">
              <a:solidFill>
                <a:schemeClr val="bg1"/>
              </a:solidFill>
              <a:latin typeface="Arial" charset="0"/>
            </a:endParaRPr>
          </a:p>
        </p:txBody>
      </p:sp>
      <p:sp>
        <p:nvSpPr>
          <p:cNvPr id="12" name="TextBox 11">
            <a:extLst>
              <a:ext uri="{FF2B5EF4-FFF2-40B4-BE49-F238E27FC236}">
                <a16:creationId xmlns:a16="http://schemas.microsoft.com/office/drawing/2014/main" id="{425A721B-8E57-4BB4-AD88-AF7108224EEE}"/>
              </a:ext>
            </a:extLst>
          </p:cNvPr>
          <p:cNvSpPr txBox="1"/>
          <p:nvPr/>
        </p:nvSpPr>
        <p:spPr>
          <a:xfrm>
            <a:off x="8891233" y="2634228"/>
            <a:ext cx="1423476" cy="903700"/>
          </a:xfrm>
          <a:prstGeom prst="rect">
            <a:avLst/>
          </a:prstGeom>
          <a:noFill/>
          <a:ln>
            <a:solidFill>
              <a:schemeClr val="accent2"/>
            </a:solidFill>
          </a:ln>
        </p:spPr>
        <p:txBody>
          <a:bodyPr wrap="square" lIns="36000" tIns="36000" rIns="36000" bIns="36000" rtlCol="0">
            <a:spAutoFit/>
          </a:bodyPr>
          <a:lstStyle/>
          <a:p>
            <a:endParaRPr lang="en-GB" dirty="0">
              <a:solidFill>
                <a:schemeClr val="bg1"/>
              </a:solidFill>
            </a:endParaRPr>
          </a:p>
          <a:p>
            <a:pPr algn="ctr"/>
            <a:r>
              <a:rPr lang="en-GB" b="1" dirty="0">
                <a:solidFill>
                  <a:schemeClr val="bg1"/>
                </a:solidFill>
              </a:rPr>
              <a:t>Optimiser</a:t>
            </a:r>
          </a:p>
          <a:p>
            <a:endParaRPr lang="en-GB" dirty="0">
              <a:solidFill>
                <a:schemeClr val="bg1"/>
              </a:solidFill>
            </a:endParaRPr>
          </a:p>
        </p:txBody>
      </p:sp>
      <p:sp>
        <p:nvSpPr>
          <p:cNvPr id="13" name="TextBox 12">
            <a:extLst>
              <a:ext uri="{FF2B5EF4-FFF2-40B4-BE49-F238E27FC236}">
                <a16:creationId xmlns:a16="http://schemas.microsoft.com/office/drawing/2014/main" id="{7A2C281B-E8C4-4F1D-B2B8-94F6BB5DC809}"/>
              </a:ext>
            </a:extLst>
          </p:cNvPr>
          <p:cNvSpPr txBox="1"/>
          <p:nvPr/>
        </p:nvSpPr>
        <p:spPr>
          <a:xfrm>
            <a:off x="5015868" y="2040907"/>
            <a:ext cx="3636297" cy="3950688"/>
          </a:xfrm>
          <a:prstGeom prst="rect">
            <a:avLst/>
          </a:prstGeom>
          <a:noFill/>
          <a:ln>
            <a:solidFill>
              <a:schemeClr val="accent2"/>
            </a:solidFill>
          </a:ln>
        </p:spPr>
        <p:txBody>
          <a:bodyPr wrap="square" lIns="36000" tIns="36000" rIns="36000" bIns="36000" rtlCol="0">
            <a:spAutoFit/>
          </a:bodyPr>
          <a:lstStyle/>
          <a:p>
            <a:r>
              <a:rPr lang="en-GB" b="1" dirty="0">
                <a:solidFill>
                  <a:schemeClr val="bg1"/>
                </a:solidFill>
              </a:rPr>
              <a:t>Damage Model  </a:t>
            </a:r>
          </a:p>
          <a:p>
            <a:r>
              <a:rPr lang="en-GB" dirty="0">
                <a:solidFill>
                  <a:schemeClr val="bg1"/>
                </a:solidFill>
              </a:rPr>
              <a:t>Power Loss due to temperature and mileage</a:t>
            </a: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p:txBody>
      </p:sp>
      <p:pic>
        <p:nvPicPr>
          <p:cNvPr id="14" name="Picture 13">
            <a:extLst>
              <a:ext uri="{FF2B5EF4-FFF2-40B4-BE49-F238E27FC236}">
                <a16:creationId xmlns:a16="http://schemas.microsoft.com/office/drawing/2014/main" id="{D5D6A9AD-FFA3-4FAD-9131-FD8A0DC282C7}"/>
              </a:ext>
            </a:extLst>
          </p:cNvPr>
          <p:cNvPicPr>
            <a:picLocks noChangeAspect="1"/>
          </p:cNvPicPr>
          <p:nvPr/>
        </p:nvPicPr>
        <p:blipFill>
          <a:blip r:embed="rId6">
            <a:duotone>
              <a:schemeClr val="bg2">
                <a:shade val="45000"/>
                <a:satMod val="135000"/>
              </a:schemeClr>
              <a:prstClr val="white"/>
            </a:duotone>
          </a:blip>
          <a:stretch>
            <a:fillRect/>
          </a:stretch>
        </p:blipFill>
        <p:spPr>
          <a:xfrm>
            <a:off x="5365930" y="2930352"/>
            <a:ext cx="3009603" cy="1436257"/>
          </a:xfrm>
          <a:prstGeom prst="rect">
            <a:avLst/>
          </a:prstGeom>
        </p:spPr>
      </p:pic>
      <p:pic>
        <p:nvPicPr>
          <p:cNvPr id="15" name="Picture 14">
            <a:extLst>
              <a:ext uri="{FF2B5EF4-FFF2-40B4-BE49-F238E27FC236}">
                <a16:creationId xmlns:a16="http://schemas.microsoft.com/office/drawing/2014/main" id="{5C1808E9-F9FC-4311-8120-1818280FFD85}"/>
              </a:ext>
            </a:extLst>
          </p:cNvPr>
          <p:cNvPicPr>
            <a:picLocks noChangeAspect="1"/>
          </p:cNvPicPr>
          <p:nvPr/>
        </p:nvPicPr>
        <p:blipFill>
          <a:blip r:embed="rId7">
            <a:duotone>
              <a:schemeClr val="bg2">
                <a:shade val="45000"/>
                <a:satMod val="135000"/>
              </a:schemeClr>
              <a:prstClr val="white"/>
            </a:duotone>
          </a:blip>
          <a:stretch>
            <a:fillRect/>
          </a:stretch>
        </p:blipFill>
        <p:spPr>
          <a:xfrm>
            <a:off x="5339441" y="4316936"/>
            <a:ext cx="3062579" cy="1589831"/>
          </a:xfrm>
          <a:prstGeom prst="rect">
            <a:avLst/>
          </a:prstGeom>
        </p:spPr>
      </p:pic>
      <p:sp>
        <p:nvSpPr>
          <p:cNvPr id="16" name="Arrow: Bent-Up 15">
            <a:extLst>
              <a:ext uri="{FF2B5EF4-FFF2-40B4-BE49-F238E27FC236}">
                <a16:creationId xmlns:a16="http://schemas.microsoft.com/office/drawing/2014/main" id="{D34144A8-2F59-4312-B822-DE9AFB2AAF98}"/>
              </a:ext>
            </a:extLst>
          </p:cNvPr>
          <p:cNvSpPr/>
          <p:nvPr/>
        </p:nvSpPr>
        <p:spPr bwMode="auto">
          <a:xfrm rot="10800000">
            <a:off x="6000680" y="1553622"/>
            <a:ext cx="997528" cy="430578"/>
          </a:xfrm>
          <a:prstGeom prst="bentUpArrow">
            <a:avLst>
              <a:gd name="adj1" fmla="val 44306"/>
              <a:gd name="adj2" fmla="val 50000"/>
              <a:gd name="adj3" fmla="val 25000"/>
            </a:avLst>
          </a:prstGeom>
          <a:solidFill>
            <a:schemeClr val="bg1"/>
          </a:solidFill>
          <a:ln w="6350" cap="flat" cmpd="sng" algn="ctr">
            <a:solidFill>
              <a:schemeClr val="accent2"/>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algn="ctr" defTabSz="762000" eaLnBrk="0" fontAlgn="base" hangingPunct="0">
              <a:spcBef>
                <a:spcPct val="0"/>
              </a:spcBef>
              <a:spcAft>
                <a:spcPct val="0"/>
              </a:spcAft>
            </a:pPr>
            <a:endParaRPr lang="en-GB" sz="1400" dirty="0">
              <a:solidFill>
                <a:schemeClr val="bg1"/>
              </a:solidFill>
              <a:latin typeface="Arial" charset="0"/>
            </a:endParaRPr>
          </a:p>
        </p:txBody>
      </p:sp>
      <p:sp>
        <p:nvSpPr>
          <p:cNvPr id="17" name="Arrow: Bent-Up 16">
            <a:extLst>
              <a:ext uri="{FF2B5EF4-FFF2-40B4-BE49-F238E27FC236}">
                <a16:creationId xmlns:a16="http://schemas.microsoft.com/office/drawing/2014/main" id="{4AE43025-2EDC-4016-9B1E-2289DE4DAE8F}"/>
              </a:ext>
            </a:extLst>
          </p:cNvPr>
          <p:cNvSpPr/>
          <p:nvPr/>
        </p:nvSpPr>
        <p:spPr bwMode="auto">
          <a:xfrm>
            <a:off x="8725592" y="3455614"/>
            <a:ext cx="1200566" cy="721352"/>
          </a:xfrm>
          <a:prstGeom prst="bentUpArrow">
            <a:avLst>
              <a:gd name="adj1" fmla="val 44306"/>
              <a:gd name="adj2" fmla="val 50000"/>
              <a:gd name="adj3" fmla="val 25000"/>
            </a:avLst>
          </a:prstGeom>
          <a:solidFill>
            <a:schemeClr val="bg1"/>
          </a:solidFill>
          <a:ln w="6350" cap="flat" cmpd="sng" algn="ctr">
            <a:solidFill>
              <a:schemeClr val="accent2"/>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algn="ctr" defTabSz="762000" eaLnBrk="0" fontAlgn="base" hangingPunct="0">
              <a:spcBef>
                <a:spcPct val="0"/>
              </a:spcBef>
              <a:spcAft>
                <a:spcPct val="0"/>
              </a:spcAft>
            </a:pPr>
            <a:endParaRPr lang="en-GB" sz="1400" dirty="0">
              <a:solidFill>
                <a:schemeClr val="bg1"/>
              </a:solidFill>
              <a:latin typeface="Arial" charset="0"/>
            </a:endParaRPr>
          </a:p>
        </p:txBody>
      </p:sp>
      <p:cxnSp>
        <p:nvCxnSpPr>
          <p:cNvPr id="18" name="Connector: Elbow 17">
            <a:extLst>
              <a:ext uri="{FF2B5EF4-FFF2-40B4-BE49-F238E27FC236}">
                <a16:creationId xmlns:a16="http://schemas.microsoft.com/office/drawing/2014/main" id="{E93C0485-1CF9-4310-B9E5-9EA9DB25480E}"/>
              </a:ext>
            </a:extLst>
          </p:cNvPr>
          <p:cNvCxnSpPr>
            <a:stCxn id="12" idx="0"/>
          </p:cNvCxnSpPr>
          <p:nvPr/>
        </p:nvCxnSpPr>
        <p:spPr bwMode="auto">
          <a:xfrm rot="16200000" flipV="1">
            <a:off x="8999258" y="2030515"/>
            <a:ext cx="713820" cy="493606"/>
          </a:xfrm>
          <a:prstGeom prst="bentConnector3">
            <a:avLst>
              <a:gd name="adj1" fmla="val 50000"/>
            </a:avLst>
          </a:prstGeom>
          <a:solidFill>
            <a:schemeClr val="bg1"/>
          </a:solidFill>
          <a:ln w="6350" cap="flat" cmpd="sng" algn="ctr">
            <a:solidFill>
              <a:schemeClr val="accent2"/>
            </a:solidFill>
            <a:prstDash val="solid"/>
            <a:round/>
            <a:headEnd type="none" w="med" len="med"/>
            <a:tailEnd type="triangle"/>
          </a:ln>
          <a:effectLst/>
        </p:spPr>
      </p:cxnSp>
      <p:sp>
        <p:nvSpPr>
          <p:cNvPr id="19" name="TextBox 18">
            <a:extLst>
              <a:ext uri="{FF2B5EF4-FFF2-40B4-BE49-F238E27FC236}">
                <a16:creationId xmlns:a16="http://schemas.microsoft.com/office/drawing/2014/main" id="{EDDBA5F4-647E-4AB2-A715-8D25C966D0C6}"/>
              </a:ext>
            </a:extLst>
          </p:cNvPr>
          <p:cNvSpPr txBox="1"/>
          <p:nvPr/>
        </p:nvSpPr>
        <p:spPr>
          <a:xfrm>
            <a:off x="10399145" y="1925074"/>
            <a:ext cx="1083952" cy="903700"/>
          </a:xfrm>
          <a:prstGeom prst="rect">
            <a:avLst/>
          </a:prstGeom>
          <a:noFill/>
        </p:spPr>
        <p:txBody>
          <a:bodyPr wrap="square" lIns="36000" tIns="36000" rIns="36000" bIns="36000" rtlCol="0">
            <a:spAutoFit/>
          </a:bodyPr>
          <a:lstStyle/>
          <a:p>
            <a:r>
              <a:rPr lang="en-GB" dirty="0">
                <a:solidFill>
                  <a:schemeClr val="bg1"/>
                </a:solidFill>
              </a:rPr>
              <a:t>GA fills in power units</a:t>
            </a:r>
          </a:p>
        </p:txBody>
      </p:sp>
      <p:sp>
        <p:nvSpPr>
          <p:cNvPr id="20" name="Arrow: Down 19">
            <a:extLst>
              <a:ext uri="{FF2B5EF4-FFF2-40B4-BE49-F238E27FC236}">
                <a16:creationId xmlns:a16="http://schemas.microsoft.com/office/drawing/2014/main" id="{B3E1DA2B-0D1E-4556-8DE1-2BF05BB05E52}"/>
              </a:ext>
            </a:extLst>
          </p:cNvPr>
          <p:cNvSpPr/>
          <p:nvPr/>
        </p:nvSpPr>
        <p:spPr bwMode="auto">
          <a:xfrm>
            <a:off x="9828303" y="3656527"/>
            <a:ext cx="657128" cy="2531861"/>
          </a:xfrm>
          <a:prstGeom prst="downArrow">
            <a:avLst/>
          </a:prstGeom>
          <a:solidFill>
            <a:schemeClr val="bg1"/>
          </a:solidFill>
          <a:ln w="6350" cap="flat" cmpd="sng" algn="ctr">
            <a:solidFill>
              <a:schemeClr val="accent2"/>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algn="ctr" defTabSz="762000" eaLnBrk="0" fontAlgn="base" hangingPunct="0">
              <a:spcBef>
                <a:spcPct val="0"/>
              </a:spcBef>
              <a:spcAft>
                <a:spcPct val="0"/>
              </a:spcAft>
            </a:pPr>
            <a:endParaRPr lang="en-GB" sz="1400" dirty="0">
              <a:solidFill>
                <a:schemeClr val="bg1"/>
              </a:solidFill>
              <a:latin typeface="Arial" charset="0"/>
            </a:endParaRPr>
          </a:p>
        </p:txBody>
      </p:sp>
      <p:sp>
        <p:nvSpPr>
          <p:cNvPr id="21" name="Arrow: Right 20">
            <a:extLst>
              <a:ext uri="{FF2B5EF4-FFF2-40B4-BE49-F238E27FC236}">
                <a16:creationId xmlns:a16="http://schemas.microsoft.com/office/drawing/2014/main" id="{1199F4BD-F180-4243-AACC-8781593C4223}"/>
              </a:ext>
            </a:extLst>
          </p:cNvPr>
          <p:cNvSpPr/>
          <p:nvPr/>
        </p:nvSpPr>
        <p:spPr bwMode="auto">
          <a:xfrm>
            <a:off x="4129355" y="3862744"/>
            <a:ext cx="886512" cy="554182"/>
          </a:xfrm>
          <a:prstGeom prst="rightArrow">
            <a:avLst>
              <a:gd name="adj1" fmla="val 50000"/>
              <a:gd name="adj2" fmla="val 40000"/>
            </a:avLst>
          </a:prstGeom>
          <a:solidFill>
            <a:schemeClr val="bg1"/>
          </a:solidFill>
          <a:ln w="6350" cap="flat" cmpd="sng" algn="ctr">
            <a:solidFill>
              <a:schemeClr val="accent2"/>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algn="ctr" defTabSz="762000" eaLnBrk="0" fontAlgn="base" hangingPunct="0">
              <a:spcBef>
                <a:spcPct val="0"/>
              </a:spcBef>
              <a:spcAft>
                <a:spcPct val="0"/>
              </a:spcAft>
            </a:pPr>
            <a:endParaRPr lang="en-GB" sz="1400" dirty="0">
              <a:solidFill>
                <a:schemeClr val="bg1"/>
              </a:solidFill>
              <a:latin typeface="Arial" charset="0"/>
            </a:endParaRPr>
          </a:p>
        </p:txBody>
      </p:sp>
      <p:sp>
        <p:nvSpPr>
          <p:cNvPr id="22" name="TextBox 21">
            <a:extLst>
              <a:ext uri="{FF2B5EF4-FFF2-40B4-BE49-F238E27FC236}">
                <a16:creationId xmlns:a16="http://schemas.microsoft.com/office/drawing/2014/main" id="{B1D1C965-34C9-41DF-AA0D-93349AA7391B}"/>
              </a:ext>
            </a:extLst>
          </p:cNvPr>
          <p:cNvSpPr txBox="1"/>
          <p:nvPr/>
        </p:nvSpPr>
        <p:spPr>
          <a:xfrm>
            <a:off x="158867" y="257228"/>
            <a:ext cx="4448983" cy="2534916"/>
          </a:xfrm>
          <a:prstGeom prst="rect">
            <a:avLst/>
          </a:prstGeom>
          <a:noFill/>
        </p:spPr>
        <p:txBody>
          <a:bodyPr wrap="square" lIns="36000" tIns="36000" rIns="36000" bIns="36000" rtlCol="0">
            <a:spAutoFit/>
          </a:bodyPr>
          <a:lstStyle/>
          <a:p>
            <a:pPr marL="285750" indent="-285750" algn="l">
              <a:buFont typeface="Arial" panose="020B0604020202020204" pitchFamily="34" charset="0"/>
              <a:buChar char="•"/>
            </a:pPr>
            <a:r>
              <a:rPr lang="en-GB" sz="1600" dirty="0">
                <a:solidFill>
                  <a:schemeClr val="bg1"/>
                </a:solidFill>
              </a:rPr>
              <a:t>A hobby project to explore application of GA in F1 problems.</a:t>
            </a:r>
          </a:p>
          <a:p>
            <a:pPr marL="285750" indent="-285750" algn="l">
              <a:buFont typeface="Arial" panose="020B0604020202020204" pitchFamily="34" charset="0"/>
              <a:buChar char="•"/>
            </a:pPr>
            <a:r>
              <a:rPr lang="en-GB" sz="1600" dirty="0">
                <a:solidFill>
                  <a:schemeClr val="bg1"/>
                </a:solidFill>
              </a:rPr>
              <a:t>Only 3 power units were allocated for each season and the PU from previous season can be used.</a:t>
            </a:r>
          </a:p>
          <a:p>
            <a:pPr marL="285750" indent="-285750" algn="l">
              <a:buFont typeface="Arial" panose="020B0604020202020204" pitchFamily="34" charset="0"/>
              <a:buChar char="•"/>
            </a:pPr>
            <a:r>
              <a:rPr lang="en-GB" sz="1600" dirty="0">
                <a:solidFill>
                  <a:schemeClr val="bg1"/>
                </a:solidFill>
              </a:rPr>
              <a:t>An optimiser is developed to make selection which PU to use at each race which can maximise power while maintaining zero failures until end of the season.</a:t>
            </a:r>
          </a:p>
          <a:p>
            <a:pPr marL="285750" indent="-285750" algn="l">
              <a:buFont typeface="Arial" panose="020B0604020202020204" pitchFamily="34" charset="0"/>
              <a:buChar char="•"/>
            </a:pPr>
            <a:r>
              <a:rPr lang="en-GB" sz="1600" dirty="0">
                <a:solidFill>
                  <a:schemeClr val="bg1"/>
                </a:solidFill>
              </a:rPr>
              <a:t>The script was written in one day.</a:t>
            </a:r>
          </a:p>
        </p:txBody>
      </p:sp>
    </p:spTree>
    <p:custDataLst>
      <p:tags r:id="rId1"/>
    </p:custDataLst>
    <p:extLst>
      <p:ext uri="{BB962C8B-B14F-4D97-AF65-F5344CB8AC3E}">
        <p14:creationId xmlns:p14="http://schemas.microsoft.com/office/powerpoint/2010/main" val="38542591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34D926-5A96-4BD9-A395-942C16068712}"/>
              </a:ext>
            </a:extLst>
          </p:cNvPr>
          <p:cNvPicPr>
            <a:picLocks noChangeAspect="1"/>
          </p:cNvPicPr>
          <p:nvPr/>
        </p:nvPicPr>
        <p:blipFill>
          <a:blip r:embed="rId4">
            <a:duotone>
              <a:schemeClr val="bg2">
                <a:shade val="45000"/>
                <a:satMod val="135000"/>
              </a:schemeClr>
              <a:prstClr val="white"/>
            </a:duotone>
          </a:blip>
          <a:stretch>
            <a:fillRect/>
          </a:stretch>
        </p:blipFill>
        <p:spPr>
          <a:xfrm>
            <a:off x="7627768" y="3714599"/>
            <a:ext cx="4081934" cy="3012042"/>
          </a:xfrm>
          <a:prstGeom prst="rect">
            <a:avLst/>
          </a:prstGeom>
        </p:spPr>
      </p:pic>
      <p:pic>
        <p:nvPicPr>
          <p:cNvPr id="3" name="Picture 2">
            <a:extLst>
              <a:ext uri="{FF2B5EF4-FFF2-40B4-BE49-F238E27FC236}">
                <a16:creationId xmlns:a16="http://schemas.microsoft.com/office/drawing/2014/main" id="{C31964E9-0119-443F-90B2-433A85C98665}"/>
              </a:ext>
            </a:extLst>
          </p:cNvPr>
          <p:cNvPicPr>
            <a:picLocks noChangeAspect="1"/>
          </p:cNvPicPr>
          <p:nvPr/>
        </p:nvPicPr>
        <p:blipFill>
          <a:blip r:embed="rId5">
            <a:duotone>
              <a:schemeClr val="bg2">
                <a:shade val="45000"/>
                <a:satMod val="135000"/>
              </a:schemeClr>
              <a:prstClr val="white"/>
            </a:duotone>
          </a:blip>
          <a:stretch>
            <a:fillRect/>
          </a:stretch>
        </p:blipFill>
        <p:spPr>
          <a:xfrm>
            <a:off x="7627767" y="837999"/>
            <a:ext cx="4052800" cy="2976915"/>
          </a:xfrm>
          <a:prstGeom prst="rect">
            <a:avLst/>
          </a:prstGeom>
        </p:spPr>
      </p:pic>
      <p:graphicFrame>
        <p:nvGraphicFramePr>
          <p:cNvPr id="4" name="Table 3">
            <a:extLst>
              <a:ext uri="{FF2B5EF4-FFF2-40B4-BE49-F238E27FC236}">
                <a16:creationId xmlns:a16="http://schemas.microsoft.com/office/drawing/2014/main" id="{1ABE978E-9209-4372-9AC7-14E7DC22168B}"/>
              </a:ext>
            </a:extLst>
          </p:cNvPr>
          <p:cNvGraphicFramePr>
            <a:graphicFrameLocks noGrp="1"/>
          </p:cNvGraphicFramePr>
          <p:nvPr>
            <p:extLst>
              <p:ext uri="{D42A27DB-BD31-4B8C-83A1-F6EECF244321}">
                <p14:modId xmlns:p14="http://schemas.microsoft.com/office/powerpoint/2010/main" val="3666027915"/>
              </p:ext>
            </p:extLst>
          </p:nvPr>
        </p:nvGraphicFramePr>
        <p:xfrm>
          <a:off x="3871201" y="1083642"/>
          <a:ext cx="3542958" cy="4191000"/>
        </p:xfrm>
        <a:graphic>
          <a:graphicData uri="http://schemas.openxmlformats.org/drawingml/2006/table">
            <a:tbl>
              <a:tblPr>
                <a:tableStyleId>{775DCB02-9BB8-47FD-8907-85C794F793BA}</a:tableStyleId>
              </a:tblPr>
              <a:tblGrid>
                <a:gridCol w="210336">
                  <a:extLst>
                    <a:ext uri="{9D8B030D-6E8A-4147-A177-3AD203B41FA5}">
                      <a16:colId xmlns:a16="http://schemas.microsoft.com/office/drawing/2014/main" val="877827780"/>
                    </a:ext>
                  </a:extLst>
                </a:gridCol>
                <a:gridCol w="589421">
                  <a:extLst>
                    <a:ext uri="{9D8B030D-6E8A-4147-A177-3AD203B41FA5}">
                      <a16:colId xmlns:a16="http://schemas.microsoft.com/office/drawing/2014/main" val="2018824986"/>
                    </a:ext>
                  </a:extLst>
                </a:gridCol>
                <a:gridCol w="1111429">
                  <a:extLst>
                    <a:ext uri="{9D8B030D-6E8A-4147-A177-3AD203B41FA5}">
                      <a16:colId xmlns:a16="http://schemas.microsoft.com/office/drawing/2014/main" val="3671804081"/>
                    </a:ext>
                  </a:extLst>
                </a:gridCol>
                <a:gridCol w="454134">
                  <a:extLst>
                    <a:ext uri="{9D8B030D-6E8A-4147-A177-3AD203B41FA5}">
                      <a16:colId xmlns:a16="http://schemas.microsoft.com/office/drawing/2014/main" val="2027536811"/>
                    </a:ext>
                  </a:extLst>
                </a:gridCol>
                <a:gridCol w="429491">
                  <a:extLst>
                    <a:ext uri="{9D8B030D-6E8A-4147-A177-3AD203B41FA5}">
                      <a16:colId xmlns:a16="http://schemas.microsoft.com/office/drawing/2014/main" val="3515956244"/>
                    </a:ext>
                  </a:extLst>
                </a:gridCol>
                <a:gridCol w="748147">
                  <a:extLst>
                    <a:ext uri="{9D8B030D-6E8A-4147-A177-3AD203B41FA5}">
                      <a16:colId xmlns:a16="http://schemas.microsoft.com/office/drawing/2014/main" val="1582726124"/>
                    </a:ext>
                  </a:extLst>
                </a:gridCol>
              </a:tblGrid>
              <a:tr h="190500">
                <a:tc>
                  <a:txBody>
                    <a:bodyPr/>
                    <a:lstStyle/>
                    <a:p>
                      <a:pPr algn="ctr" fontAlgn="b"/>
                      <a:r>
                        <a:rPr lang="en-GB" sz="1100" b="1" u="none" strike="noStrike" dirty="0">
                          <a:effectLst/>
                        </a:rPr>
                        <a:t>No</a:t>
                      </a:r>
                      <a:endParaRPr lang="en-GB" sz="1100" b="1"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b="1" u="none" strike="noStrike" dirty="0">
                          <a:effectLst/>
                        </a:rPr>
                        <a:t>Date</a:t>
                      </a:r>
                      <a:endParaRPr lang="en-GB" sz="1100" b="1"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b="1" u="none" strike="noStrike" dirty="0">
                          <a:effectLst/>
                        </a:rPr>
                        <a:t>Track</a:t>
                      </a:r>
                      <a:endParaRPr lang="en-GB" sz="1100" b="1"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b="1" u="none" strike="noStrike" dirty="0">
                          <a:effectLst/>
                        </a:rPr>
                        <a:t>ICE</a:t>
                      </a:r>
                      <a:endParaRPr lang="en-GB" sz="1100" b="1"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b="1" u="none" strike="noStrike" dirty="0">
                          <a:effectLst/>
                        </a:rPr>
                        <a:t>RUL</a:t>
                      </a:r>
                      <a:endParaRPr lang="en-GB" sz="1100" b="1"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b="1" u="none" strike="noStrike" dirty="0">
                          <a:effectLst/>
                        </a:rPr>
                        <a:t>Power left</a:t>
                      </a:r>
                      <a:endParaRPr lang="en-GB" sz="1100" b="1"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3506907759"/>
                  </a:ext>
                </a:extLst>
              </a:tr>
              <a:tr h="190500">
                <a:tc>
                  <a:txBody>
                    <a:bodyPr/>
                    <a:lstStyle/>
                    <a:p>
                      <a:pPr algn="ctr" fontAlgn="b"/>
                      <a:r>
                        <a:rPr lang="en-GB" sz="1100" u="none" strike="noStrike" dirty="0">
                          <a:effectLst/>
                        </a:rPr>
                        <a:t>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25-Mar</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AUSTRALIAN</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69</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421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2175063880"/>
                  </a:ext>
                </a:extLst>
              </a:tr>
              <a:tr h="190500">
                <a:tc>
                  <a:txBody>
                    <a:bodyPr/>
                    <a:lstStyle/>
                    <a:p>
                      <a:pPr algn="ctr" fontAlgn="b"/>
                      <a:r>
                        <a:rPr lang="en-GB" sz="1100" u="none" strike="noStrike" dirty="0">
                          <a:effectLst/>
                        </a:rPr>
                        <a:t>2</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08-Apr</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BAHRAIN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85</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440</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1786453394"/>
                  </a:ext>
                </a:extLst>
              </a:tr>
              <a:tr h="190500">
                <a:tc>
                  <a:txBody>
                    <a:bodyPr/>
                    <a:lstStyle/>
                    <a:p>
                      <a:pPr algn="ctr" fontAlgn="b"/>
                      <a:r>
                        <a:rPr lang="en-GB" sz="1100" u="none" strike="noStrike" dirty="0">
                          <a:effectLst/>
                        </a:rPr>
                        <a:t>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15-Apr</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CHINESE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57</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419</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1429008139"/>
                  </a:ext>
                </a:extLst>
              </a:tr>
              <a:tr h="190500">
                <a:tc>
                  <a:txBody>
                    <a:bodyPr/>
                    <a:lstStyle/>
                    <a:p>
                      <a:pPr algn="ctr" fontAlgn="b"/>
                      <a:r>
                        <a:rPr lang="en-GB" sz="1100" u="none" strike="noStrike" dirty="0">
                          <a:effectLst/>
                        </a:rPr>
                        <a:t>4</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29-Apr</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AZERBAIJAN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73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439</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3905530424"/>
                  </a:ext>
                </a:extLst>
              </a:tr>
              <a:tr h="190500">
                <a:tc>
                  <a:txBody>
                    <a:bodyPr/>
                    <a:lstStyle/>
                    <a:p>
                      <a:pPr algn="ctr" fontAlgn="b"/>
                      <a:r>
                        <a:rPr lang="en-GB" sz="1100" u="none" strike="noStrike" dirty="0">
                          <a:effectLst/>
                        </a:rPr>
                        <a:t>5</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13-May</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ESPAÑA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61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435</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2620020228"/>
                  </a:ext>
                </a:extLst>
              </a:tr>
              <a:tr h="190500">
                <a:tc>
                  <a:txBody>
                    <a:bodyPr/>
                    <a:lstStyle/>
                    <a:p>
                      <a:pPr algn="ctr" fontAlgn="b"/>
                      <a:r>
                        <a:rPr lang="en-GB" sz="1100" u="none" strike="noStrike" dirty="0">
                          <a:effectLst/>
                        </a:rPr>
                        <a:t>6</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27-May</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MONACO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61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397</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1813953091"/>
                  </a:ext>
                </a:extLst>
              </a:tr>
              <a:tr h="190500">
                <a:tc>
                  <a:txBody>
                    <a:bodyPr/>
                    <a:lstStyle/>
                    <a:p>
                      <a:pPr algn="ctr" fontAlgn="b"/>
                      <a:r>
                        <a:rPr lang="en-GB" sz="1100" u="none" strike="noStrike" dirty="0">
                          <a:effectLst/>
                        </a:rPr>
                        <a:t>7</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10-Jun</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CANADA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50</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433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2085012646"/>
                  </a:ext>
                </a:extLst>
              </a:tr>
              <a:tr h="190500">
                <a:tc>
                  <a:txBody>
                    <a:bodyPr/>
                    <a:lstStyle/>
                    <a:p>
                      <a:pPr algn="ctr" fontAlgn="b"/>
                      <a:r>
                        <a:rPr lang="en-GB" sz="1100" u="none" strike="noStrike" dirty="0">
                          <a:effectLst/>
                        </a:rPr>
                        <a:t>8</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24-Jun</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FRANCE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39</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427</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982925227"/>
                  </a:ext>
                </a:extLst>
              </a:tr>
              <a:tr h="190500">
                <a:tc>
                  <a:txBody>
                    <a:bodyPr/>
                    <a:lstStyle/>
                    <a:p>
                      <a:pPr algn="ctr" fontAlgn="b"/>
                      <a:r>
                        <a:rPr lang="en-GB" sz="1100" u="none" strike="noStrike" dirty="0">
                          <a:effectLst/>
                        </a:rPr>
                        <a:t>9</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01-Jul</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ÖSTERREICH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28</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424</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424253368"/>
                  </a:ext>
                </a:extLst>
              </a:tr>
              <a:tr h="190500">
                <a:tc>
                  <a:txBody>
                    <a:bodyPr/>
                    <a:lstStyle/>
                    <a:p>
                      <a:pPr algn="ctr" fontAlgn="b"/>
                      <a:r>
                        <a:rPr lang="en-GB" sz="1100" u="none" strike="noStrike" dirty="0">
                          <a:effectLst/>
                        </a:rPr>
                        <a:t>10</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08-Jul</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BRITISH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45</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416</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1820860619"/>
                  </a:ext>
                </a:extLst>
              </a:tr>
              <a:tr h="190500">
                <a:tc>
                  <a:txBody>
                    <a:bodyPr/>
                    <a:lstStyle/>
                    <a:p>
                      <a:pPr algn="ctr" fontAlgn="b"/>
                      <a:r>
                        <a:rPr lang="en-GB" sz="1100" u="none" strike="noStrike" dirty="0">
                          <a:effectLst/>
                        </a:rPr>
                        <a:t>11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22-Jul</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DEUTSCHLAND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35</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411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3827718767"/>
                  </a:ext>
                </a:extLst>
              </a:tr>
              <a:tr h="190500">
                <a:tc>
                  <a:txBody>
                    <a:bodyPr/>
                    <a:lstStyle/>
                    <a:p>
                      <a:pPr algn="ctr" fontAlgn="b"/>
                      <a:r>
                        <a:rPr lang="en-GB" sz="1100" u="none" strike="noStrike" dirty="0">
                          <a:effectLst/>
                        </a:rPr>
                        <a:t>12</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29-Jul</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NAGYDÍJ</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24</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406</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292264348"/>
                  </a:ext>
                </a:extLst>
              </a:tr>
              <a:tr h="190500">
                <a:tc>
                  <a:txBody>
                    <a:bodyPr/>
                    <a:lstStyle/>
                    <a:p>
                      <a:pPr algn="ctr" fontAlgn="b"/>
                      <a:r>
                        <a:rPr lang="en-GB" sz="1100" u="none" strike="noStrike" dirty="0">
                          <a:effectLst/>
                        </a:rPr>
                        <a:t>13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26-Aug</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BELGIAN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49</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395</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2603919765"/>
                  </a:ext>
                </a:extLst>
              </a:tr>
              <a:tr h="190500">
                <a:tc>
                  <a:txBody>
                    <a:bodyPr/>
                    <a:lstStyle/>
                    <a:p>
                      <a:pPr algn="ctr" fontAlgn="b"/>
                      <a:r>
                        <a:rPr lang="en-GB" sz="1100" u="none" strike="noStrike" dirty="0">
                          <a:effectLst/>
                        </a:rPr>
                        <a:t>14</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02-Sep</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DITALIA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17</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418</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3499579920"/>
                  </a:ext>
                </a:extLst>
              </a:tr>
              <a:tr h="190500">
                <a:tc>
                  <a:txBody>
                    <a:bodyPr/>
                    <a:lstStyle/>
                    <a:p>
                      <a:pPr algn="ctr" fontAlgn="b"/>
                      <a:r>
                        <a:rPr lang="en-GB" sz="1100" u="none" strike="noStrike" dirty="0">
                          <a:effectLst/>
                        </a:rPr>
                        <a:t>15</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16-Sep</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MARINABAY</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40</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377</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1572937725"/>
                  </a:ext>
                </a:extLst>
              </a:tr>
              <a:tr h="190500">
                <a:tc>
                  <a:txBody>
                    <a:bodyPr/>
                    <a:lstStyle/>
                    <a:p>
                      <a:pPr algn="ctr" fontAlgn="b"/>
                      <a:r>
                        <a:rPr lang="en-GB" sz="1100" u="none" strike="noStrike" dirty="0">
                          <a:effectLst/>
                        </a:rPr>
                        <a:t>16</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30-Sep</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RUSSIAN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29</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371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3947885305"/>
                  </a:ext>
                </a:extLst>
              </a:tr>
              <a:tr h="190500">
                <a:tc>
                  <a:txBody>
                    <a:bodyPr/>
                    <a:lstStyle/>
                    <a:p>
                      <a:pPr algn="ctr" fontAlgn="b"/>
                      <a:r>
                        <a:rPr lang="en-GB" sz="1100" u="none" strike="noStrike" dirty="0">
                          <a:effectLst/>
                        </a:rPr>
                        <a:t>17</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07-Oct</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JAPANESE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403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4052235883"/>
                  </a:ext>
                </a:extLst>
              </a:tr>
              <a:tr h="190500">
                <a:tc>
                  <a:txBody>
                    <a:bodyPr/>
                    <a:lstStyle/>
                    <a:p>
                      <a:pPr algn="ctr" fontAlgn="b"/>
                      <a:r>
                        <a:rPr lang="en-GB" sz="1100" u="none" strike="noStrike" dirty="0">
                          <a:effectLst/>
                        </a:rPr>
                        <a:t>18</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21-Oct</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UNITEDSTATES</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19</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364</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4040390877"/>
                  </a:ext>
                </a:extLst>
              </a:tr>
              <a:tr h="190500">
                <a:tc>
                  <a:txBody>
                    <a:bodyPr/>
                    <a:lstStyle/>
                    <a:p>
                      <a:pPr algn="ctr" fontAlgn="b"/>
                      <a:r>
                        <a:rPr lang="en-GB" sz="1100" u="none" strike="noStrike" dirty="0">
                          <a:effectLst/>
                        </a:rPr>
                        <a:t>19</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28-Oct</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DEMÉXICO</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400</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2083536766"/>
                  </a:ext>
                </a:extLst>
              </a:tr>
              <a:tr h="190500">
                <a:tc>
                  <a:txBody>
                    <a:bodyPr/>
                    <a:lstStyle/>
                    <a:p>
                      <a:pPr algn="ctr" fontAlgn="b"/>
                      <a:r>
                        <a:rPr lang="en-GB" sz="1100" u="none" strike="noStrike" dirty="0">
                          <a:effectLst/>
                        </a:rPr>
                        <a:t>20</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11-Nov</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BRASIL</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9</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357</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2164613663"/>
                  </a:ext>
                </a:extLst>
              </a:tr>
              <a:tr h="190500">
                <a:tc>
                  <a:txBody>
                    <a:bodyPr/>
                    <a:lstStyle/>
                    <a:p>
                      <a:pPr algn="ctr" fontAlgn="b"/>
                      <a:r>
                        <a:rPr lang="en-GB" sz="1100" u="none" strike="noStrike" dirty="0">
                          <a:effectLst/>
                        </a:rPr>
                        <a:t>21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25-Nov</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ABUDHABI</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7</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409</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1419680409"/>
                  </a:ext>
                </a:extLst>
              </a:tr>
            </a:tbl>
          </a:graphicData>
        </a:graphic>
      </p:graphicFrame>
      <p:sp>
        <p:nvSpPr>
          <p:cNvPr id="5" name="TextBox 4">
            <a:extLst>
              <a:ext uri="{FF2B5EF4-FFF2-40B4-BE49-F238E27FC236}">
                <a16:creationId xmlns:a16="http://schemas.microsoft.com/office/drawing/2014/main" id="{B703F464-FE45-4A56-B050-924729167E51}"/>
              </a:ext>
            </a:extLst>
          </p:cNvPr>
          <p:cNvSpPr txBox="1"/>
          <p:nvPr/>
        </p:nvSpPr>
        <p:spPr>
          <a:xfrm>
            <a:off x="227116" y="509393"/>
            <a:ext cx="3347350" cy="5612681"/>
          </a:xfrm>
          <a:prstGeom prst="rect">
            <a:avLst/>
          </a:prstGeom>
          <a:noFill/>
        </p:spPr>
        <p:txBody>
          <a:bodyPr wrap="square" lIns="36000" tIns="36000" rIns="36000" bIns="36000" rtlCol="0">
            <a:spAutoFit/>
          </a:bodyPr>
          <a:lstStyle/>
          <a:p>
            <a:pPr marL="285750" indent="-285750" algn="l">
              <a:buFont typeface="Arial" panose="020B0604020202020204" pitchFamily="34" charset="0"/>
              <a:buChar char="•"/>
            </a:pPr>
            <a:r>
              <a:rPr lang="en-GB" dirty="0">
                <a:solidFill>
                  <a:schemeClr val="bg1"/>
                </a:solidFill>
              </a:rPr>
              <a:t>The optimiser allocated the three PU for each race which maximises engine power while keeping RUL more than 0%.</a:t>
            </a:r>
          </a:p>
          <a:p>
            <a:pPr marL="285750" indent="-285750" algn="l">
              <a:buFont typeface="Arial" panose="020B0604020202020204" pitchFamily="34" charset="0"/>
              <a:buChar char="•"/>
            </a:pPr>
            <a:endParaRPr lang="en-GB" dirty="0">
              <a:solidFill>
                <a:schemeClr val="bg1"/>
              </a:solidFill>
            </a:endParaRPr>
          </a:p>
          <a:p>
            <a:pPr marL="285750" indent="-285750" algn="l">
              <a:buFont typeface="Arial" panose="020B0604020202020204" pitchFamily="34" charset="0"/>
              <a:buChar char="•"/>
            </a:pPr>
            <a:r>
              <a:rPr lang="en-GB" dirty="0">
                <a:solidFill>
                  <a:schemeClr val="bg1"/>
                </a:solidFill>
              </a:rPr>
              <a:t>10 random allocation are generated and the RUL and power reduction is determined. This is then compared to the optimised allocation.</a:t>
            </a:r>
          </a:p>
          <a:p>
            <a:pPr marL="285750" indent="-285750" algn="l">
              <a:buFont typeface="Arial" panose="020B0604020202020204" pitchFamily="34" charset="0"/>
              <a:buChar char="•"/>
            </a:pPr>
            <a:endParaRPr lang="en-GB" dirty="0">
              <a:solidFill>
                <a:schemeClr val="bg1"/>
              </a:solidFill>
            </a:endParaRPr>
          </a:p>
          <a:p>
            <a:pPr marL="285750" indent="-285750" algn="l">
              <a:buFont typeface="Arial" panose="020B0604020202020204" pitchFamily="34" charset="0"/>
              <a:buChar char="•"/>
            </a:pPr>
            <a:r>
              <a:rPr lang="en-GB" dirty="0">
                <a:solidFill>
                  <a:schemeClr val="bg1"/>
                </a:solidFill>
              </a:rPr>
              <a:t>This exercise is only to exploit the use of GA for discrete optimisation problems and help to increase my skills for future tasks.</a:t>
            </a:r>
          </a:p>
          <a:p>
            <a:endParaRPr lang="en-GB" dirty="0">
              <a:solidFill>
                <a:schemeClr val="bg1"/>
              </a:solidFill>
            </a:endParaRPr>
          </a:p>
        </p:txBody>
      </p:sp>
      <p:pic>
        <p:nvPicPr>
          <p:cNvPr id="7" name="Picture 6">
            <a:extLst>
              <a:ext uri="{FF2B5EF4-FFF2-40B4-BE49-F238E27FC236}">
                <a16:creationId xmlns:a16="http://schemas.microsoft.com/office/drawing/2014/main" id="{2FD95F8C-EB58-49D9-A75F-24F760338848}"/>
              </a:ext>
            </a:extLst>
          </p:cNvPr>
          <p:cNvPicPr>
            <a:picLocks noChangeAspect="1"/>
          </p:cNvPicPr>
          <p:nvPr/>
        </p:nvPicPr>
        <p:blipFill rotWithShape="1">
          <a:blip r:embed="rId4"/>
          <a:srcRect l="12032" b="12866"/>
          <a:stretch/>
        </p:blipFill>
        <p:spPr>
          <a:xfrm>
            <a:off x="8118385" y="3714599"/>
            <a:ext cx="3590797" cy="2624530"/>
          </a:xfrm>
          <a:prstGeom prst="rect">
            <a:avLst/>
          </a:prstGeom>
        </p:spPr>
      </p:pic>
      <p:pic>
        <p:nvPicPr>
          <p:cNvPr id="8" name="Picture 7">
            <a:extLst>
              <a:ext uri="{FF2B5EF4-FFF2-40B4-BE49-F238E27FC236}">
                <a16:creationId xmlns:a16="http://schemas.microsoft.com/office/drawing/2014/main" id="{006616F9-8E3C-4D94-81BC-746F955661E3}"/>
              </a:ext>
            </a:extLst>
          </p:cNvPr>
          <p:cNvPicPr>
            <a:picLocks noChangeAspect="1"/>
          </p:cNvPicPr>
          <p:nvPr/>
        </p:nvPicPr>
        <p:blipFill rotWithShape="1">
          <a:blip r:embed="rId5"/>
          <a:srcRect l="12119" b="10661"/>
          <a:stretch/>
        </p:blipFill>
        <p:spPr>
          <a:xfrm>
            <a:off x="8118386" y="837999"/>
            <a:ext cx="3561661" cy="2659545"/>
          </a:xfrm>
          <a:prstGeom prst="rect">
            <a:avLst/>
          </a:prstGeom>
        </p:spPr>
      </p:pic>
    </p:spTree>
    <p:custDataLst>
      <p:tags r:id="rId1"/>
    </p:custDataLst>
    <p:extLst>
      <p:ext uri="{BB962C8B-B14F-4D97-AF65-F5344CB8AC3E}">
        <p14:creationId xmlns:p14="http://schemas.microsoft.com/office/powerpoint/2010/main" val="1182249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D5408431-5F6D-442F-A447-660E40D2B235}"/>
              </a:ext>
            </a:extLst>
          </p:cNvPr>
          <p:cNvSpPr txBox="1"/>
          <p:nvPr/>
        </p:nvSpPr>
        <p:spPr>
          <a:xfrm>
            <a:off x="4048510" y="3273167"/>
            <a:ext cx="3335080" cy="369332"/>
          </a:xfrm>
          <a:prstGeom prst="rect">
            <a:avLst/>
          </a:prstGeom>
          <a:noFill/>
        </p:spPr>
        <p:txBody>
          <a:bodyPr wrap="none" rtlCol="0">
            <a:spAutoFit/>
          </a:bodyPr>
          <a:lstStyle/>
          <a:p>
            <a:r>
              <a:rPr lang="en-GB" b="1" dirty="0">
                <a:solidFill>
                  <a:schemeClr val="bg1"/>
                </a:solidFill>
              </a:rPr>
              <a:t>Software and Tool highlights</a:t>
            </a:r>
          </a:p>
        </p:txBody>
      </p:sp>
      <p:sp>
        <p:nvSpPr>
          <p:cNvPr id="25" name="TextBox 24">
            <a:extLst>
              <a:ext uri="{FF2B5EF4-FFF2-40B4-BE49-F238E27FC236}">
                <a16:creationId xmlns:a16="http://schemas.microsoft.com/office/drawing/2014/main" id="{5A80F41B-50CF-444C-9C38-E437EFF0C346}"/>
              </a:ext>
            </a:extLst>
          </p:cNvPr>
          <p:cNvSpPr txBox="1"/>
          <p:nvPr/>
        </p:nvSpPr>
        <p:spPr>
          <a:xfrm>
            <a:off x="8237238" y="198961"/>
            <a:ext cx="2971089" cy="1077218"/>
          </a:xfrm>
          <a:prstGeom prst="rect">
            <a:avLst/>
          </a:prstGeom>
          <a:noFill/>
        </p:spPr>
        <p:txBody>
          <a:bodyPr wrap="square" rtlCol="0">
            <a:spAutoFit/>
          </a:bodyPr>
          <a:lstStyle/>
          <a:p>
            <a:r>
              <a:rPr lang="en-GB" sz="1600" b="1" dirty="0">
                <a:solidFill>
                  <a:schemeClr val="accent2">
                    <a:lumMod val="60000"/>
                    <a:lumOff val="40000"/>
                  </a:schemeClr>
                </a:solidFill>
              </a:rPr>
              <a:t>Strategy </a:t>
            </a:r>
            <a:r>
              <a:rPr lang="en-GB" sz="1600" dirty="0">
                <a:solidFill>
                  <a:schemeClr val="accent2">
                    <a:lumMod val="60000"/>
                    <a:lumOff val="40000"/>
                  </a:schemeClr>
                </a:solidFill>
              </a:rPr>
              <a:t>C</a:t>
            </a:r>
            <a:r>
              <a:rPr lang="en-GB" sz="1600" b="1" dirty="0">
                <a:solidFill>
                  <a:schemeClr val="accent2">
                    <a:lumMod val="60000"/>
                    <a:lumOff val="40000"/>
                  </a:schemeClr>
                </a:solidFill>
              </a:rPr>
              <a:t>ompare Tool</a:t>
            </a:r>
          </a:p>
          <a:p>
            <a:r>
              <a:rPr lang="en-GB" sz="1600" dirty="0">
                <a:solidFill>
                  <a:schemeClr val="bg1"/>
                </a:solidFill>
              </a:rPr>
              <a:t>Developed tool for comparing Bosch strategy document diagrams</a:t>
            </a:r>
          </a:p>
        </p:txBody>
      </p:sp>
      <p:sp>
        <p:nvSpPr>
          <p:cNvPr id="26" name="TextBox 25">
            <a:extLst>
              <a:ext uri="{FF2B5EF4-FFF2-40B4-BE49-F238E27FC236}">
                <a16:creationId xmlns:a16="http://schemas.microsoft.com/office/drawing/2014/main" id="{EF46FA99-EDCB-4482-B521-2665C7CD0AAD}"/>
              </a:ext>
            </a:extLst>
          </p:cNvPr>
          <p:cNvSpPr txBox="1"/>
          <p:nvPr/>
        </p:nvSpPr>
        <p:spPr>
          <a:xfrm>
            <a:off x="6580243" y="5639480"/>
            <a:ext cx="2971089" cy="1077218"/>
          </a:xfrm>
          <a:prstGeom prst="rect">
            <a:avLst/>
          </a:prstGeom>
          <a:noFill/>
        </p:spPr>
        <p:txBody>
          <a:bodyPr wrap="square" rtlCol="0">
            <a:spAutoFit/>
          </a:bodyPr>
          <a:lstStyle/>
          <a:p>
            <a:r>
              <a:rPr lang="en-GB" sz="1600" b="1" dirty="0">
                <a:solidFill>
                  <a:schemeClr val="accent2">
                    <a:lumMod val="60000"/>
                    <a:lumOff val="40000"/>
                  </a:schemeClr>
                </a:solidFill>
              </a:rPr>
              <a:t>MPT</a:t>
            </a:r>
          </a:p>
          <a:p>
            <a:r>
              <a:rPr lang="en-GB" sz="1600" dirty="0">
                <a:solidFill>
                  <a:schemeClr val="bg1"/>
                </a:solidFill>
              </a:rPr>
              <a:t>Simulink optimisation tool for calibration and control engineers</a:t>
            </a:r>
          </a:p>
        </p:txBody>
      </p:sp>
      <p:sp>
        <p:nvSpPr>
          <p:cNvPr id="27" name="TextBox 26">
            <a:extLst>
              <a:ext uri="{FF2B5EF4-FFF2-40B4-BE49-F238E27FC236}">
                <a16:creationId xmlns:a16="http://schemas.microsoft.com/office/drawing/2014/main" id="{EAFD77CB-9F85-4BCB-8470-78DC669F585E}"/>
              </a:ext>
            </a:extLst>
          </p:cNvPr>
          <p:cNvSpPr txBox="1"/>
          <p:nvPr/>
        </p:nvSpPr>
        <p:spPr>
          <a:xfrm>
            <a:off x="3691225" y="5372282"/>
            <a:ext cx="2404776" cy="1323439"/>
          </a:xfrm>
          <a:prstGeom prst="rect">
            <a:avLst/>
          </a:prstGeom>
          <a:noFill/>
        </p:spPr>
        <p:txBody>
          <a:bodyPr wrap="square" rtlCol="0">
            <a:spAutoFit/>
          </a:bodyPr>
          <a:lstStyle/>
          <a:p>
            <a:r>
              <a:rPr lang="en-GB" sz="1600" b="1" dirty="0">
                <a:solidFill>
                  <a:schemeClr val="accent2">
                    <a:lumMod val="60000"/>
                    <a:lumOff val="40000"/>
                  </a:schemeClr>
                </a:solidFill>
              </a:rPr>
              <a:t>Trace</a:t>
            </a:r>
          </a:p>
          <a:p>
            <a:r>
              <a:rPr lang="en-GB" sz="1600" dirty="0">
                <a:solidFill>
                  <a:schemeClr val="bg1"/>
                </a:solidFill>
              </a:rPr>
              <a:t>Image to Simulink model digitalisation tool. The tool can convert models in minutes.</a:t>
            </a:r>
          </a:p>
        </p:txBody>
      </p:sp>
      <p:sp>
        <p:nvSpPr>
          <p:cNvPr id="28" name="TextBox 27">
            <a:extLst>
              <a:ext uri="{FF2B5EF4-FFF2-40B4-BE49-F238E27FC236}">
                <a16:creationId xmlns:a16="http://schemas.microsoft.com/office/drawing/2014/main" id="{58BD9A12-37D8-4847-99BC-6A79874AFE31}"/>
              </a:ext>
            </a:extLst>
          </p:cNvPr>
          <p:cNvSpPr txBox="1"/>
          <p:nvPr/>
        </p:nvSpPr>
        <p:spPr>
          <a:xfrm>
            <a:off x="276789" y="4748829"/>
            <a:ext cx="2971089" cy="1569660"/>
          </a:xfrm>
          <a:prstGeom prst="rect">
            <a:avLst/>
          </a:prstGeom>
          <a:noFill/>
        </p:spPr>
        <p:txBody>
          <a:bodyPr wrap="square" rtlCol="0">
            <a:spAutoFit/>
          </a:bodyPr>
          <a:lstStyle/>
          <a:p>
            <a:r>
              <a:rPr lang="en-GB" sz="1600" b="1" dirty="0">
                <a:solidFill>
                  <a:schemeClr val="accent2">
                    <a:lumMod val="60000"/>
                    <a:lumOff val="40000"/>
                  </a:schemeClr>
                </a:solidFill>
              </a:rPr>
              <a:t>Graph Trace</a:t>
            </a:r>
          </a:p>
          <a:p>
            <a:r>
              <a:rPr lang="en-GB" sz="1600" dirty="0">
                <a:solidFill>
                  <a:schemeClr val="bg1"/>
                </a:solidFill>
              </a:rPr>
              <a:t>Contour plot or map image digitalisation tool. The tool can convert a contour plot in 2 minutes. Otherwise can take one day to convert it manually.</a:t>
            </a:r>
          </a:p>
        </p:txBody>
      </p:sp>
      <p:sp>
        <p:nvSpPr>
          <p:cNvPr id="29" name="TextBox 28">
            <a:extLst>
              <a:ext uri="{FF2B5EF4-FFF2-40B4-BE49-F238E27FC236}">
                <a16:creationId xmlns:a16="http://schemas.microsoft.com/office/drawing/2014/main" id="{FBE7564F-1C7F-440F-9E41-5970988E029D}"/>
              </a:ext>
            </a:extLst>
          </p:cNvPr>
          <p:cNvSpPr txBox="1"/>
          <p:nvPr/>
        </p:nvSpPr>
        <p:spPr>
          <a:xfrm>
            <a:off x="276789" y="2825090"/>
            <a:ext cx="2971089" cy="830997"/>
          </a:xfrm>
          <a:prstGeom prst="rect">
            <a:avLst/>
          </a:prstGeom>
          <a:noFill/>
        </p:spPr>
        <p:txBody>
          <a:bodyPr wrap="square" rtlCol="0">
            <a:spAutoFit/>
          </a:bodyPr>
          <a:lstStyle/>
          <a:p>
            <a:r>
              <a:rPr lang="en-GB" sz="1600" b="1" dirty="0">
                <a:solidFill>
                  <a:schemeClr val="accent2">
                    <a:lumMod val="60000"/>
                    <a:lumOff val="40000"/>
                  </a:schemeClr>
                </a:solidFill>
              </a:rPr>
              <a:t>MDF Tool</a:t>
            </a:r>
          </a:p>
          <a:p>
            <a:r>
              <a:rPr lang="en-GB" sz="1600" dirty="0">
                <a:solidFill>
                  <a:schemeClr val="bg1"/>
                </a:solidFill>
              </a:rPr>
              <a:t>MDF file read, write and data alignment tool</a:t>
            </a:r>
          </a:p>
        </p:txBody>
      </p:sp>
      <p:sp>
        <p:nvSpPr>
          <p:cNvPr id="30" name="TextBox 29">
            <a:extLst>
              <a:ext uri="{FF2B5EF4-FFF2-40B4-BE49-F238E27FC236}">
                <a16:creationId xmlns:a16="http://schemas.microsoft.com/office/drawing/2014/main" id="{A8541B6B-694F-4532-8E44-77D771874C5A}"/>
              </a:ext>
            </a:extLst>
          </p:cNvPr>
          <p:cNvSpPr txBox="1"/>
          <p:nvPr/>
        </p:nvSpPr>
        <p:spPr>
          <a:xfrm>
            <a:off x="4150578" y="246059"/>
            <a:ext cx="2971089" cy="1323439"/>
          </a:xfrm>
          <a:prstGeom prst="rect">
            <a:avLst/>
          </a:prstGeom>
          <a:noFill/>
        </p:spPr>
        <p:txBody>
          <a:bodyPr wrap="square" rtlCol="0">
            <a:spAutoFit/>
          </a:bodyPr>
          <a:lstStyle/>
          <a:p>
            <a:r>
              <a:rPr lang="en-GB" sz="1600" b="1" dirty="0">
                <a:solidFill>
                  <a:schemeClr val="accent2">
                    <a:lumMod val="60000"/>
                    <a:lumOff val="40000"/>
                  </a:schemeClr>
                </a:solidFill>
              </a:rPr>
              <a:t>R-Machine</a:t>
            </a:r>
          </a:p>
          <a:p>
            <a:r>
              <a:rPr lang="en-GB" sz="1600" dirty="0">
                <a:solidFill>
                  <a:schemeClr val="bg1"/>
                </a:solidFill>
              </a:rPr>
              <a:t>Machine Learning toolset including custom regression tool and custom PSO optimisation.</a:t>
            </a:r>
          </a:p>
        </p:txBody>
      </p:sp>
      <p:cxnSp>
        <p:nvCxnSpPr>
          <p:cNvPr id="31" name="Straight Arrow Connector 30">
            <a:extLst>
              <a:ext uri="{FF2B5EF4-FFF2-40B4-BE49-F238E27FC236}">
                <a16:creationId xmlns:a16="http://schemas.microsoft.com/office/drawing/2014/main" id="{DFBD5CEF-ECE9-4641-96EA-EEB7B43A1E3E}"/>
              </a:ext>
            </a:extLst>
          </p:cNvPr>
          <p:cNvCxnSpPr>
            <a:cxnSpLocks/>
            <a:stCxn id="18" idx="0"/>
            <a:endCxn id="30" idx="2"/>
          </p:cNvCxnSpPr>
          <p:nvPr/>
        </p:nvCxnSpPr>
        <p:spPr>
          <a:xfrm flipH="1" flipV="1">
            <a:off x="5636123" y="1569498"/>
            <a:ext cx="79927" cy="170366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1713A08-7DDE-4464-989E-DBFF7057ABEB}"/>
              </a:ext>
            </a:extLst>
          </p:cNvPr>
          <p:cNvCxnSpPr>
            <a:cxnSpLocks/>
            <a:endCxn id="25" idx="1"/>
          </p:cNvCxnSpPr>
          <p:nvPr/>
        </p:nvCxnSpPr>
        <p:spPr>
          <a:xfrm flipV="1">
            <a:off x="6313846" y="737570"/>
            <a:ext cx="1923392" cy="2470490"/>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37315D8-6A87-4A05-9A9E-E2884D57F07C}"/>
              </a:ext>
            </a:extLst>
          </p:cNvPr>
          <p:cNvCxnSpPr>
            <a:cxnSpLocks/>
            <a:endCxn id="27" idx="0"/>
          </p:cNvCxnSpPr>
          <p:nvPr/>
        </p:nvCxnSpPr>
        <p:spPr>
          <a:xfrm flipH="1">
            <a:off x="4893613" y="3746669"/>
            <a:ext cx="479165" cy="1625613"/>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0C5DCF7-3BA9-4C23-BA86-4229EF6A29AC}"/>
              </a:ext>
            </a:extLst>
          </p:cNvPr>
          <p:cNvCxnSpPr>
            <a:cxnSpLocks/>
          </p:cNvCxnSpPr>
          <p:nvPr/>
        </p:nvCxnSpPr>
        <p:spPr>
          <a:xfrm>
            <a:off x="6173410" y="3746669"/>
            <a:ext cx="1335754" cy="1892811"/>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796B6FE-1BDC-49EE-91AA-ED8C4EA4B16C}"/>
              </a:ext>
            </a:extLst>
          </p:cNvPr>
          <p:cNvCxnSpPr>
            <a:cxnSpLocks/>
          </p:cNvCxnSpPr>
          <p:nvPr/>
        </p:nvCxnSpPr>
        <p:spPr>
          <a:xfrm flipH="1">
            <a:off x="3067448" y="3746669"/>
            <a:ext cx="1341924" cy="1371437"/>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4EB1BDB-7770-41D1-967F-76B207C44E78}"/>
              </a:ext>
            </a:extLst>
          </p:cNvPr>
          <p:cNvCxnSpPr>
            <a:cxnSpLocks/>
            <a:stCxn id="18" idx="1"/>
          </p:cNvCxnSpPr>
          <p:nvPr/>
        </p:nvCxnSpPr>
        <p:spPr>
          <a:xfrm flipH="1">
            <a:off x="2918560" y="3457833"/>
            <a:ext cx="1129950" cy="48952"/>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0AA7EBA-5309-4B1E-B8FC-784B7D5B6BC2}"/>
              </a:ext>
            </a:extLst>
          </p:cNvPr>
          <p:cNvSpPr txBox="1"/>
          <p:nvPr/>
        </p:nvSpPr>
        <p:spPr>
          <a:xfrm>
            <a:off x="8313252" y="1561343"/>
            <a:ext cx="3231048" cy="1569660"/>
          </a:xfrm>
          <a:prstGeom prst="rect">
            <a:avLst/>
          </a:prstGeom>
          <a:noFill/>
        </p:spPr>
        <p:txBody>
          <a:bodyPr wrap="square" rtlCol="0">
            <a:spAutoFit/>
          </a:bodyPr>
          <a:lstStyle/>
          <a:p>
            <a:r>
              <a:rPr lang="en-GB" sz="1600" b="1" dirty="0">
                <a:solidFill>
                  <a:schemeClr val="accent2">
                    <a:lumMod val="60000"/>
                    <a:lumOff val="40000"/>
                  </a:schemeClr>
                </a:solidFill>
              </a:rPr>
              <a:t>ML Model in Excel VBA</a:t>
            </a:r>
          </a:p>
          <a:p>
            <a:r>
              <a:rPr lang="en-GB" sz="1600" dirty="0">
                <a:solidFill>
                  <a:schemeClr val="bg1"/>
                </a:solidFill>
              </a:rPr>
              <a:t>Developed function to convert Ricardo ML model (SPM) into VBA BAS modules and run ML predictions within Excel without Matlab or any other software </a:t>
            </a:r>
          </a:p>
        </p:txBody>
      </p:sp>
      <p:cxnSp>
        <p:nvCxnSpPr>
          <p:cNvPr id="46" name="Straight Arrow Connector 45">
            <a:extLst>
              <a:ext uri="{FF2B5EF4-FFF2-40B4-BE49-F238E27FC236}">
                <a16:creationId xmlns:a16="http://schemas.microsoft.com/office/drawing/2014/main" id="{2B4A98CB-56B1-430B-A0E1-757104004EE6}"/>
              </a:ext>
            </a:extLst>
          </p:cNvPr>
          <p:cNvCxnSpPr>
            <a:cxnSpLocks/>
            <a:endCxn id="45" idx="1"/>
          </p:cNvCxnSpPr>
          <p:nvPr/>
        </p:nvCxnSpPr>
        <p:spPr>
          <a:xfrm flipV="1">
            <a:off x="7004657" y="2346173"/>
            <a:ext cx="1308595" cy="891692"/>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4A5B618-76AD-4798-8C44-C228FA3C6A37}"/>
              </a:ext>
            </a:extLst>
          </p:cNvPr>
          <p:cNvSpPr txBox="1"/>
          <p:nvPr/>
        </p:nvSpPr>
        <p:spPr>
          <a:xfrm>
            <a:off x="8360691" y="3308023"/>
            <a:ext cx="2971089" cy="1077218"/>
          </a:xfrm>
          <a:prstGeom prst="rect">
            <a:avLst/>
          </a:prstGeom>
          <a:noFill/>
        </p:spPr>
        <p:txBody>
          <a:bodyPr wrap="square" rtlCol="0">
            <a:spAutoFit/>
          </a:bodyPr>
          <a:lstStyle/>
          <a:p>
            <a:r>
              <a:rPr lang="en-GB" sz="1600" b="1" dirty="0">
                <a:solidFill>
                  <a:schemeClr val="accent2">
                    <a:lumMod val="60000"/>
                    <a:lumOff val="40000"/>
                  </a:schemeClr>
                </a:solidFill>
              </a:rPr>
              <a:t>MPT</a:t>
            </a:r>
          </a:p>
          <a:p>
            <a:r>
              <a:rPr lang="en-GB" sz="1600" dirty="0">
                <a:solidFill>
                  <a:schemeClr val="bg1"/>
                </a:solidFill>
              </a:rPr>
              <a:t>Simulink optimisation tool for calibration and control engineers</a:t>
            </a:r>
          </a:p>
        </p:txBody>
      </p:sp>
      <p:cxnSp>
        <p:nvCxnSpPr>
          <p:cNvPr id="54" name="Straight Arrow Connector 53">
            <a:extLst>
              <a:ext uri="{FF2B5EF4-FFF2-40B4-BE49-F238E27FC236}">
                <a16:creationId xmlns:a16="http://schemas.microsoft.com/office/drawing/2014/main" id="{FF04CF00-AE4A-4202-B8EE-A33EE1FBBF4C}"/>
              </a:ext>
            </a:extLst>
          </p:cNvPr>
          <p:cNvCxnSpPr>
            <a:cxnSpLocks/>
          </p:cNvCxnSpPr>
          <p:nvPr/>
        </p:nvCxnSpPr>
        <p:spPr>
          <a:xfrm flipH="1" flipV="1">
            <a:off x="3842202" y="1915199"/>
            <a:ext cx="1051411" cy="132538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56BC3AA5-8B65-4576-A491-4A6B7807FCBF}"/>
              </a:ext>
            </a:extLst>
          </p:cNvPr>
          <p:cNvSpPr txBox="1"/>
          <p:nvPr/>
        </p:nvSpPr>
        <p:spPr>
          <a:xfrm>
            <a:off x="599923" y="284070"/>
            <a:ext cx="2971089" cy="2062103"/>
          </a:xfrm>
          <a:prstGeom prst="rect">
            <a:avLst/>
          </a:prstGeom>
          <a:noFill/>
        </p:spPr>
        <p:txBody>
          <a:bodyPr wrap="square" rtlCol="0">
            <a:spAutoFit/>
          </a:bodyPr>
          <a:lstStyle/>
          <a:p>
            <a:r>
              <a:rPr lang="en-GB" sz="1600" b="1" dirty="0">
                <a:solidFill>
                  <a:schemeClr val="accent2">
                    <a:lumMod val="60000"/>
                    <a:lumOff val="40000"/>
                  </a:schemeClr>
                </a:solidFill>
              </a:rPr>
              <a:t>R-Drive</a:t>
            </a:r>
          </a:p>
          <a:p>
            <a:r>
              <a:rPr lang="en-GB" sz="1600" dirty="0">
                <a:solidFill>
                  <a:schemeClr val="bg1"/>
                </a:solidFill>
              </a:rPr>
              <a:t>A tool with GUI to extract acceleration data from vehicle recording and convert them into acceleration map. Reduce time from two-weeks of manual processing to 5 minutes.</a:t>
            </a:r>
          </a:p>
        </p:txBody>
      </p:sp>
      <p:cxnSp>
        <p:nvCxnSpPr>
          <p:cNvPr id="67" name="Straight Arrow Connector 66">
            <a:extLst>
              <a:ext uri="{FF2B5EF4-FFF2-40B4-BE49-F238E27FC236}">
                <a16:creationId xmlns:a16="http://schemas.microsoft.com/office/drawing/2014/main" id="{95031751-04F9-4077-B301-35E520E3172D}"/>
              </a:ext>
            </a:extLst>
          </p:cNvPr>
          <p:cNvCxnSpPr>
            <a:cxnSpLocks/>
            <a:stCxn id="18" idx="3"/>
            <a:endCxn id="50" idx="1"/>
          </p:cNvCxnSpPr>
          <p:nvPr/>
        </p:nvCxnSpPr>
        <p:spPr>
          <a:xfrm>
            <a:off x="7383590" y="3457833"/>
            <a:ext cx="977101" cy="38879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2EA1040C-FBB4-437D-9EDA-C985FD287D39}"/>
              </a:ext>
            </a:extLst>
          </p:cNvPr>
          <p:cNvSpPr txBox="1"/>
          <p:nvPr/>
        </p:nvSpPr>
        <p:spPr>
          <a:xfrm>
            <a:off x="8470512" y="4456387"/>
            <a:ext cx="2971089" cy="1323439"/>
          </a:xfrm>
          <a:prstGeom prst="rect">
            <a:avLst/>
          </a:prstGeom>
          <a:noFill/>
        </p:spPr>
        <p:txBody>
          <a:bodyPr wrap="square" rtlCol="0">
            <a:spAutoFit/>
          </a:bodyPr>
          <a:lstStyle/>
          <a:p>
            <a:r>
              <a:rPr lang="en-GB" sz="1600" b="1" dirty="0">
                <a:solidFill>
                  <a:schemeClr val="accent2">
                    <a:lumMod val="60000"/>
                    <a:lumOff val="40000"/>
                  </a:schemeClr>
                </a:solidFill>
              </a:rPr>
              <a:t>Performance Test Report Generation</a:t>
            </a:r>
          </a:p>
          <a:p>
            <a:r>
              <a:rPr lang="en-GB" sz="1600" dirty="0">
                <a:solidFill>
                  <a:schemeClr val="bg1"/>
                </a:solidFill>
              </a:rPr>
              <a:t>A VBA script to extract dyno performance test results and compile it into a report</a:t>
            </a:r>
          </a:p>
        </p:txBody>
      </p:sp>
      <p:cxnSp>
        <p:nvCxnSpPr>
          <p:cNvPr id="71" name="Straight Arrow Connector 70">
            <a:extLst>
              <a:ext uri="{FF2B5EF4-FFF2-40B4-BE49-F238E27FC236}">
                <a16:creationId xmlns:a16="http://schemas.microsoft.com/office/drawing/2014/main" id="{B5E6AD01-2645-4696-8901-380E208DED33}"/>
              </a:ext>
            </a:extLst>
          </p:cNvPr>
          <p:cNvCxnSpPr>
            <a:cxnSpLocks/>
            <a:endCxn id="70" idx="1"/>
          </p:cNvCxnSpPr>
          <p:nvPr/>
        </p:nvCxnSpPr>
        <p:spPr>
          <a:xfrm>
            <a:off x="6912116" y="3675078"/>
            <a:ext cx="1558396" cy="144302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289863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D5408431-5F6D-442F-A447-660E40D2B235}"/>
              </a:ext>
            </a:extLst>
          </p:cNvPr>
          <p:cNvSpPr txBox="1"/>
          <p:nvPr/>
        </p:nvSpPr>
        <p:spPr>
          <a:xfrm>
            <a:off x="4394270" y="2929127"/>
            <a:ext cx="2403415" cy="400110"/>
          </a:xfrm>
          <a:prstGeom prst="rect">
            <a:avLst/>
          </a:prstGeom>
          <a:noFill/>
        </p:spPr>
        <p:txBody>
          <a:bodyPr wrap="none" rtlCol="0">
            <a:spAutoFit/>
          </a:bodyPr>
          <a:lstStyle/>
          <a:p>
            <a:r>
              <a:rPr lang="en-GB" sz="2000" b="1" dirty="0">
                <a:solidFill>
                  <a:schemeClr val="bg1"/>
                </a:solidFill>
              </a:rPr>
              <a:t>Work Experiences</a:t>
            </a:r>
          </a:p>
        </p:txBody>
      </p:sp>
      <p:sp>
        <p:nvSpPr>
          <p:cNvPr id="22" name="TextBox 21">
            <a:extLst>
              <a:ext uri="{FF2B5EF4-FFF2-40B4-BE49-F238E27FC236}">
                <a16:creationId xmlns:a16="http://schemas.microsoft.com/office/drawing/2014/main" id="{4A8E82E6-1EBC-4741-A12F-1F063EB8555D}"/>
              </a:ext>
            </a:extLst>
          </p:cNvPr>
          <p:cNvSpPr txBox="1"/>
          <p:nvPr/>
        </p:nvSpPr>
        <p:spPr>
          <a:xfrm>
            <a:off x="63753" y="2375130"/>
            <a:ext cx="2346681" cy="954107"/>
          </a:xfrm>
          <a:prstGeom prst="rect">
            <a:avLst/>
          </a:prstGeom>
          <a:noFill/>
        </p:spPr>
        <p:txBody>
          <a:bodyPr wrap="square" rtlCol="0">
            <a:spAutoFit/>
          </a:bodyPr>
          <a:lstStyle/>
          <a:p>
            <a:r>
              <a:rPr lang="en-GB" sz="1400" b="1" dirty="0">
                <a:solidFill>
                  <a:schemeClr val="accent2">
                    <a:lumMod val="60000"/>
                    <a:lumOff val="40000"/>
                  </a:schemeClr>
                </a:solidFill>
              </a:rPr>
              <a:t>Simulink Strategy Development</a:t>
            </a:r>
          </a:p>
          <a:p>
            <a:r>
              <a:rPr lang="en-GB" sz="1400" dirty="0">
                <a:solidFill>
                  <a:schemeClr val="bg1"/>
                </a:solidFill>
              </a:rPr>
              <a:t>From PDF to Simulink model</a:t>
            </a:r>
          </a:p>
        </p:txBody>
      </p:sp>
      <p:sp>
        <p:nvSpPr>
          <p:cNvPr id="23" name="TextBox 22">
            <a:extLst>
              <a:ext uri="{FF2B5EF4-FFF2-40B4-BE49-F238E27FC236}">
                <a16:creationId xmlns:a16="http://schemas.microsoft.com/office/drawing/2014/main" id="{410D3434-B837-45EC-BF51-DA6FDED288A8}"/>
              </a:ext>
            </a:extLst>
          </p:cNvPr>
          <p:cNvSpPr txBox="1"/>
          <p:nvPr/>
        </p:nvSpPr>
        <p:spPr>
          <a:xfrm>
            <a:off x="127976" y="65552"/>
            <a:ext cx="2457021" cy="954107"/>
          </a:xfrm>
          <a:prstGeom prst="rect">
            <a:avLst/>
          </a:prstGeom>
          <a:noFill/>
        </p:spPr>
        <p:txBody>
          <a:bodyPr wrap="square" rtlCol="0">
            <a:spAutoFit/>
          </a:bodyPr>
          <a:lstStyle/>
          <a:p>
            <a:r>
              <a:rPr lang="en-GB" sz="1400" b="1" dirty="0">
                <a:solidFill>
                  <a:schemeClr val="accent2">
                    <a:lumMod val="60000"/>
                    <a:lumOff val="40000"/>
                  </a:schemeClr>
                </a:solidFill>
              </a:rPr>
              <a:t>Simulink Optimisation</a:t>
            </a:r>
          </a:p>
          <a:p>
            <a:r>
              <a:rPr lang="en-GB" sz="1400" dirty="0">
                <a:solidFill>
                  <a:schemeClr val="bg1"/>
                </a:solidFill>
              </a:rPr>
              <a:t>Developed own tool called MPT to optimise maps for controller and strategies</a:t>
            </a:r>
          </a:p>
        </p:txBody>
      </p:sp>
      <p:sp>
        <p:nvSpPr>
          <p:cNvPr id="8" name="TextBox 7">
            <a:extLst>
              <a:ext uri="{FF2B5EF4-FFF2-40B4-BE49-F238E27FC236}">
                <a16:creationId xmlns:a16="http://schemas.microsoft.com/office/drawing/2014/main" id="{9C1C03A6-E6E5-4BC9-947F-A1F2C4072D1B}"/>
              </a:ext>
            </a:extLst>
          </p:cNvPr>
          <p:cNvSpPr txBox="1"/>
          <p:nvPr/>
        </p:nvSpPr>
        <p:spPr>
          <a:xfrm>
            <a:off x="127977" y="1229266"/>
            <a:ext cx="2696508" cy="954107"/>
          </a:xfrm>
          <a:prstGeom prst="rect">
            <a:avLst/>
          </a:prstGeom>
          <a:noFill/>
        </p:spPr>
        <p:txBody>
          <a:bodyPr wrap="square" rtlCol="0">
            <a:spAutoFit/>
          </a:bodyPr>
          <a:lstStyle/>
          <a:p>
            <a:r>
              <a:rPr lang="en-GB" sz="1400" b="1" dirty="0">
                <a:solidFill>
                  <a:schemeClr val="accent2">
                    <a:lumMod val="60000"/>
                    <a:lumOff val="40000"/>
                  </a:schemeClr>
                </a:solidFill>
              </a:rPr>
              <a:t>Simulink Problem Solver</a:t>
            </a:r>
          </a:p>
          <a:p>
            <a:r>
              <a:rPr lang="en-GB" sz="1400" dirty="0">
                <a:solidFill>
                  <a:schemeClr val="bg1"/>
                </a:solidFill>
              </a:rPr>
              <a:t>Helped calibration and control engineers to solve complex Simulink problems</a:t>
            </a:r>
          </a:p>
        </p:txBody>
      </p:sp>
      <p:sp>
        <p:nvSpPr>
          <p:cNvPr id="9" name="TextBox 8">
            <a:extLst>
              <a:ext uri="{FF2B5EF4-FFF2-40B4-BE49-F238E27FC236}">
                <a16:creationId xmlns:a16="http://schemas.microsoft.com/office/drawing/2014/main" id="{72AED150-0D6F-4DD9-9A16-D6737729677C}"/>
              </a:ext>
            </a:extLst>
          </p:cNvPr>
          <p:cNvSpPr txBox="1"/>
          <p:nvPr/>
        </p:nvSpPr>
        <p:spPr>
          <a:xfrm>
            <a:off x="127977" y="3470199"/>
            <a:ext cx="2971089" cy="738664"/>
          </a:xfrm>
          <a:prstGeom prst="rect">
            <a:avLst/>
          </a:prstGeom>
          <a:noFill/>
        </p:spPr>
        <p:txBody>
          <a:bodyPr wrap="square" rtlCol="0">
            <a:spAutoFit/>
          </a:bodyPr>
          <a:lstStyle/>
          <a:p>
            <a:r>
              <a:rPr lang="en-GB" sz="1400" b="1" dirty="0">
                <a:solidFill>
                  <a:schemeClr val="accent2">
                    <a:lumMod val="60000"/>
                    <a:lumOff val="40000"/>
                  </a:schemeClr>
                </a:solidFill>
              </a:rPr>
              <a:t>Simulink Compilation</a:t>
            </a:r>
          </a:p>
          <a:p>
            <a:r>
              <a:rPr lang="en-GB" sz="1400" dirty="0">
                <a:solidFill>
                  <a:schemeClr val="bg1"/>
                </a:solidFill>
              </a:rPr>
              <a:t>Experienced in compiling Simulink models to DLLs and FMUs</a:t>
            </a:r>
          </a:p>
        </p:txBody>
      </p:sp>
      <p:sp>
        <p:nvSpPr>
          <p:cNvPr id="10" name="TextBox 9">
            <a:extLst>
              <a:ext uri="{FF2B5EF4-FFF2-40B4-BE49-F238E27FC236}">
                <a16:creationId xmlns:a16="http://schemas.microsoft.com/office/drawing/2014/main" id="{77733518-D01F-4C11-BF46-EA179CF9F450}"/>
              </a:ext>
            </a:extLst>
          </p:cNvPr>
          <p:cNvSpPr txBox="1"/>
          <p:nvPr/>
        </p:nvSpPr>
        <p:spPr>
          <a:xfrm>
            <a:off x="127977" y="4730345"/>
            <a:ext cx="3870126" cy="1815882"/>
          </a:xfrm>
          <a:prstGeom prst="rect">
            <a:avLst/>
          </a:prstGeom>
          <a:noFill/>
        </p:spPr>
        <p:txBody>
          <a:bodyPr wrap="square" rtlCol="0">
            <a:spAutoFit/>
          </a:bodyPr>
          <a:lstStyle/>
          <a:p>
            <a:r>
              <a:rPr lang="en-GB" sz="1400" b="1" dirty="0">
                <a:solidFill>
                  <a:schemeClr val="accent2">
                    <a:lumMod val="60000"/>
                    <a:lumOff val="40000"/>
                  </a:schemeClr>
                </a:solidFill>
              </a:rPr>
              <a:t>Calibration</a:t>
            </a:r>
          </a:p>
          <a:p>
            <a:pPr marL="342900" indent="-342900">
              <a:buFont typeface="+mj-lt"/>
              <a:buAutoNum type="arabicPeriod"/>
            </a:pPr>
            <a:r>
              <a:rPr lang="en-GB" sz="1400" dirty="0">
                <a:solidFill>
                  <a:schemeClr val="bg1"/>
                </a:solidFill>
              </a:rPr>
              <a:t>Worked a three years at engine test cell calibrating base engine maps</a:t>
            </a:r>
          </a:p>
          <a:p>
            <a:pPr marL="342900" indent="-342900">
              <a:buFont typeface="+mj-lt"/>
              <a:buAutoNum type="arabicPeriod"/>
            </a:pPr>
            <a:r>
              <a:rPr lang="en-GB" sz="1400" dirty="0">
                <a:solidFill>
                  <a:schemeClr val="bg1"/>
                </a:solidFill>
              </a:rPr>
              <a:t>Converted 16-bit ECU to 32-Bit ECU</a:t>
            </a:r>
          </a:p>
          <a:p>
            <a:pPr marL="342900" indent="-342900">
              <a:buFont typeface="+mj-lt"/>
              <a:buAutoNum type="arabicPeriod"/>
            </a:pPr>
            <a:r>
              <a:rPr lang="en-GB" sz="1400" dirty="0">
                <a:solidFill>
                  <a:schemeClr val="bg1"/>
                </a:solidFill>
              </a:rPr>
              <a:t>Calibrated a rotary engine at test cell from empty maps</a:t>
            </a:r>
          </a:p>
          <a:p>
            <a:pPr marL="342900" indent="-342900">
              <a:buFont typeface="+mj-lt"/>
              <a:buAutoNum type="arabicPeriod"/>
            </a:pPr>
            <a:r>
              <a:rPr lang="en-GB" sz="1400" dirty="0">
                <a:solidFill>
                  <a:schemeClr val="bg1"/>
                </a:solidFill>
              </a:rPr>
              <a:t>Installed </a:t>
            </a:r>
            <a:r>
              <a:rPr lang="en-GB" sz="1400" dirty="0" err="1">
                <a:solidFill>
                  <a:schemeClr val="bg1"/>
                </a:solidFill>
              </a:rPr>
              <a:t>Motec</a:t>
            </a:r>
            <a:r>
              <a:rPr lang="en-GB" sz="1400" dirty="0">
                <a:solidFill>
                  <a:schemeClr val="bg1"/>
                </a:solidFill>
              </a:rPr>
              <a:t> racing to a research vehicle and prepared short harness</a:t>
            </a:r>
          </a:p>
        </p:txBody>
      </p:sp>
      <p:sp>
        <p:nvSpPr>
          <p:cNvPr id="11" name="TextBox 10">
            <a:extLst>
              <a:ext uri="{FF2B5EF4-FFF2-40B4-BE49-F238E27FC236}">
                <a16:creationId xmlns:a16="http://schemas.microsoft.com/office/drawing/2014/main" id="{BE7B62DD-BC71-4FDB-9182-8BCBF81D12A6}"/>
              </a:ext>
            </a:extLst>
          </p:cNvPr>
          <p:cNvSpPr txBox="1"/>
          <p:nvPr/>
        </p:nvSpPr>
        <p:spPr>
          <a:xfrm>
            <a:off x="8582025" y="230386"/>
            <a:ext cx="3682968" cy="2462213"/>
          </a:xfrm>
          <a:prstGeom prst="rect">
            <a:avLst/>
          </a:prstGeom>
          <a:noFill/>
        </p:spPr>
        <p:txBody>
          <a:bodyPr wrap="square" rtlCol="0">
            <a:spAutoFit/>
          </a:bodyPr>
          <a:lstStyle/>
          <a:p>
            <a:r>
              <a:rPr lang="en-GB" sz="1400" b="1" dirty="0">
                <a:solidFill>
                  <a:schemeClr val="accent2">
                    <a:lumMod val="60000"/>
                    <a:lumOff val="40000"/>
                  </a:schemeClr>
                </a:solidFill>
              </a:rPr>
              <a:t>Software development</a:t>
            </a:r>
          </a:p>
          <a:p>
            <a:pPr marL="342900" indent="-342900">
              <a:buFont typeface="+mj-lt"/>
              <a:buAutoNum type="arabicPeriod"/>
            </a:pPr>
            <a:r>
              <a:rPr lang="en-GB" sz="1400" dirty="0">
                <a:solidFill>
                  <a:schemeClr val="bg1"/>
                </a:solidFill>
              </a:rPr>
              <a:t>Matlab and Python scripting</a:t>
            </a:r>
          </a:p>
          <a:p>
            <a:pPr marL="342900" indent="-342900">
              <a:buFont typeface="+mj-lt"/>
              <a:buAutoNum type="arabicPeriod"/>
            </a:pPr>
            <a:r>
              <a:rPr lang="en-GB" sz="1400" dirty="0">
                <a:solidFill>
                  <a:schemeClr val="bg1"/>
                </a:solidFill>
              </a:rPr>
              <a:t>Matlab-based software full development and SW release</a:t>
            </a:r>
          </a:p>
          <a:p>
            <a:pPr marL="342900" indent="-342900">
              <a:buFont typeface="+mj-lt"/>
              <a:buAutoNum type="arabicPeriod"/>
            </a:pPr>
            <a:r>
              <a:rPr lang="en-GB" sz="1400" dirty="0">
                <a:solidFill>
                  <a:schemeClr val="bg1"/>
                </a:solidFill>
              </a:rPr>
              <a:t>MVC and HMVC framework</a:t>
            </a:r>
          </a:p>
          <a:p>
            <a:pPr marL="342900" indent="-342900">
              <a:buFont typeface="+mj-lt"/>
              <a:buAutoNum type="arabicPeriod"/>
            </a:pPr>
            <a:r>
              <a:rPr lang="en-GB" sz="1400" dirty="0">
                <a:solidFill>
                  <a:schemeClr val="bg1"/>
                </a:solidFill>
              </a:rPr>
              <a:t>Experience in dashboard (Dash) and JavaScript</a:t>
            </a:r>
          </a:p>
          <a:p>
            <a:pPr marL="342900" indent="-342900">
              <a:buFont typeface="+mj-lt"/>
              <a:buAutoNum type="arabicPeriod"/>
            </a:pPr>
            <a:r>
              <a:rPr lang="en-GB" sz="1400" dirty="0">
                <a:solidFill>
                  <a:schemeClr val="bg1"/>
                </a:solidFill>
              </a:rPr>
              <a:t>Experienced in preparing pipeline and </a:t>
            </a:r>
            <a:r>
              <a:rPr lang="en-GB" sz="1400" dirty="0" err="1">
                <a:solidFill>
                  <a:schemeClr val="bg1"/>
                </a:solidFill>
              </a:rPr>
              <a:t>yml</a:t>
            </a:r>
            <a:r>
              <a:rPr lang="en-GB" sz="1400" dirty="0">
                <a:solidFill>
                  <a:schemeClr val="bg1"/>
                </a:solidFill>
              </a:rPr>
              <a:t> file for deploying scripts from </a:t>
            </a:r>
            <a:r>
              <a:rPr lang="en-GB" sz="1400" dirty="0" err="1">
                <a:solidFill>
                  <a:schemeClr val="bg1"/>
                </a:solidFill>
              </a:rPr>
              <a:t>VSCode</a:t>
            </a:r>
            <a:r>
              <a:rPr lang="en-GB" sz="1400" dirty="0">
                <a:solidFill>
                  <a:schemeClr val="bg1"/>
                </a:solidFill>
              </a:rPr>
              <a:t> to Gitlab CI/CD and finally to Kubernetes</a:t>
            </a:r>
          </a:p>
        </p:txBody>
      </p:sp>
      <p:sp>
        <p:nvSpPr>
          <p:cNvPr id="12" name="TextBox 11">
            <a:extLst>
              <a:ext uri="{FF2B5EF4-FFF2-40B4-BE49-F238E27FC236}">
                <a16:creationId xmlns:a16="http://schemas.microsoft.com/office/drawing/2014/main" id="{49B38AEC-99AF-4BA4-9130-78A66E6C43D7}"/>
              </a:ext>
            </a:extLst>
          </p:cNvPr>
          <p:cNvSpPr txBox="1"/>
          <p:nvPr/>
        </p:nvSpPr>
        <p:spPr>
          <a:xfrm>
            <a:off x="3994143" y="4653196"/>
            <a:ext cx="3500573" cy="2554545"/>
          </a:xfrm>
          <a:prstGeom prst="rect">
            <a:avLst/>
          </a:prstGeom>
          <a:noFill/>
        </p:spPr>
        <p:txBody>
          <a:bodyPr wrap="square" rtlCol="0">
            <a:spAutoFit/>
          </a:bodyPr>
          <a:lstStyle/>
          <a:p>
            <a:r>
              <a:rPr lang="en-GB" sz="1600" b="1" dirty="0">
                <a:solidFill>
                  <a:schemeClr val="accent2">
                    <a:lumMod val="60000"/>
                    <a:lumOff val="40000"/>
                  </a:schemeClr>
                </a:solidFill>
              </a:rPr>
              <a:t>Machine Learning</a:t>
            </a:r>
          </a:p>
          <a:p>
            <a:pPr marL="342900" indent="-342900">
              <a:buFont typeface="+mj-lt"/>
              <a:buAutoNum type="arabicPeriod"/>
            </a:pPr>
            <a:r>
              <a:rPr lang="en-GB" sz="1400" dirty="0">
                <a:solidFill>
                  <a:schemeClr val="bg1"/>
                </a:solidFill>
              </a:rPr>
              <a:t>Developed ML regression algorithm from scratch</a:t>
            </a:r>
          </a:p>
          <a:p>
            <a:pPr marL="342900" indent="-342900">
              <a:buFont typeface="+mj-lt"/>
              <a:buAutoNum type="arabicPeriod"/>
            </a:pPr>
            <a:r>
              <a:rPr lang="en-GB" sz="1400" dirty="0">
                <a:solidFill>
                  <a:schemeClr val="bg1"/>
                </a:solidFill>
              </a:rPr>
              <a:t>Experienced in many various of ML models including neural networks, deep neural networks and reinforcement learning</a:t>
            </a:r>
          </a:p>
          <a:p>
            <a:pPr marL="342900" indent="-342900">
              <a:buFont typeface="+mj-lt"/>
              <a:buAutoNum type="arabicPeriod"/>
            </a:pPr>
            <a:r>
              <a:rPr lang="en-GB" sz="1400" dirty="0">
                <a:solidFill>
                  <a:schemeClr val="bg1"/>
                </a:solidFill>
              </a:rPr>
              <a:t>Experienced in predictive maintenance</a:t>
            </a:r>
          </a:p>
          <a:p>
            <a:endParaRPr lang="en-GB" sz="1600" dirty="0">
              <a:solidFill>
                <a:schemeClr val="bg1"/>
              </a:solidFill>
            </a:endParaRPr>
          </a:p>
          <a:p>
            <a:pPr marL="342900" indent="-342900">
              <a:buFont typeface="+mj-lt"/>
              <a:buAutoNum type="arabicPeriod"/>
            </a:pPr>
            <a:endParaRPr lang="en-GB" sz="1600" dirty="0">
              <a:solidFill>
                <a:schemeClr val="bg1"/>
              </a:solidFill>
            </a:endParaRPr>
          </a:p>
        </p:txBody>
      </p:sp>
      <p:sp>
        <p:nvSpPr>
          <p:cNvPr id="13" name="TextBox 12">
            <a:extLst>
              <a:ext uri="{FF2B5EF4-FFF2-40B4-BE49-F238E27FC236}">
                <a16:creationId xmlns:a16="http://schemas.microsoft.com/office/drawing/2014/main" id="{A32CA844-A98E-412D-BF34-8222DFBA6F99}"/>
              </a:ext>
            </a:extLst>
          </p:cNvPr>
          <p:cNvSpPr txBox="1"/>
          <p:nvPr/>
        </p:nvSpPr>
        <p:spPr>
          <a:xfrm>
            <a:off x="8273498" y="2930208"/>
            <a:ext cx="3829979" cy="1600438"/>
          </a:xfrm>
          <a:prstGeom prst="rect">
            <a:avLst/>
          </a:prstGeom>
          <a:noFill/>
        </p:spPr>
        <p:txBody>
          <a:bodyPr wrap="square" rtlCol="0">
            <a:spAutoFit/>
          </a:bodyPr>
          <a:lstStyle/>
          <a:p>
            <a:r>
              <a:rPr lang="en-GB" sz="1400" b="1" dirty="0">
                <a:solidFill>
                  <a:schemeClr val="accent2">
                    <a:lumMod val="60000"/>
                    <a:lumOff val="40000"/>
                  </a:schemeClr>
                </a:solidFill>
              </a:rPr>
              <a:t>Image Processing</a:t>
            </a:r>
          </a:p>
          <a:p>
            <a:pPr marL="342900" indent="-342900">
              <a:buFont typeface="+mj-lt"/>
              <a:buAutoNum type="arabicPeriod"/>
            </a:pPr>
            <a:r>
              <a:rPr lang="en-GB" sz="1400" dirty="0">
                <a:solidFill>
                  <a:schemeClr val="bg1"/>
                </a:solidFill>
              </a:rPr>
              <a:t>Experienced in converting images into data</a:t>
            </a:r>
          </a:p>
          <a:p>
            <a:pPr marL="342900" indent="-342900">
              <a:buFont typeface="+mj-lt"/>
              <a:buAutoNum type="arabicPeriod"/>
            </a:pPr>
            <a:r>
              <a:rPr lang="en-GB" sz="1400" dirty="0">
                <a:solidFill>
                  <a:schemeClr val="bg1"/>
                </a:solidFill>
              </a:rPr>
              <a:t>Developed tool for converting images of maps and contour plots into numeric data</a:t>
            </a:r>
          </a:p>
          <a:p>
            <a:pPr marL="342900" indent="-342900">
              <a:buFont typeface="+mj-lt"/>
              <a:buAutoNum type="arabicPeriod"/>
            </a:pPr>
            <a:r>
              <a:rPr lang="en-GB" sz="1400" dirty="0">
                <a:solidFill>
                  <a:schemeClr val="bg1"/>
                </a:solidFill>
              </a:rPr>
              <a:t>Object and line detection algorithms</a:t>
            </a:r>
          </a:p>
          <a:p>
            <a:pPr marL="342900" indent="-342900">
              <a:buFont typeface="+mj-lt"/>
              <a:buAutoNum type="arabicPeriod"/>
            </a:pPr>
            <a:endParaRPr lang="en-GB" sz="1400" dirty="0">
              <a:solidFill>
                <a:schemeClr val="bg1"/>
              </a:solidFill>
            </a:endParaRPr>
          </a:p>
        </p:txBody>
      </p:sp>
      <p:sp>
        <p:nvSpPr>
          <p:cNvPr id="14" name="TextBox 13">
            <a:extLst>
              <a:ext uri="{FF2B5EF4-FFF2-40B4-BE49-F238E27FC236}">
                <a16:creationId xmlns:a16="http://schemas.microsoft.com/office/drawing/2014/main" id="{CBC73516-3540-4E80-BFDF-7372A0FFFA18}"/>
              </a:ext>
            </a:extLst>
          </p:cNvPr>
          <p:cNvSpPr txBox="1"/>
          <p:nvPr/>
        </p:nvSpPr>
        <p:spPr>
          <a:xfrm>
            <a:off x="2920088" y="87440"/>
            <a:ext cx="2446131" cy="1384995"/>
          </a:xfrm>
          <a:prstGeom prst="rect">
            <a:avLst/>
          </a:prstGeom>
          <a:noFill/>
        </p:spPr>
        <p:txBody>
          <a:bodyPr wrap="square" rtlCol="0">
            <a:spAutoFit/>
          </a:bodyPr>
          <a:lstStyle/>
          <a:p>
            <a:r>
              <a:rPr lang="en-GB" sz="1400" b="1" dirty="0">
                <a:solidFill>
                  <a:schemeClr val="accent2">
                    <a:lumMod val="60000"/>
                    <a:lumOff val="40000"/>
                  </a:schemeClr>
                </a:solidFill>
              </a:rPr>
              <a:t>Optimisation</a:t>
            </a:r>
          </a:p>
          <a:p>
            <a:r>
              <a:rPr lang="en-GB" sz="1400" dirty="0">
                <a:solidFill>
                  <a:schemeClr val="bg1"/>
                </a:solidFill>
              </a:rPr>
              <a:t>Have experienced in applying optimisation to various applications including map smoothing, controller optimisation, etc.</a:t>
            </a:r>
          </a:p>
        </p:txBody>
      </p:sp>
      <p:sp>
        <p:nvSpPr>
          <p:cNvPr id="15" name="TextBox 14">
            <a:extLst>
              <a:ext uri="{FF2B5EF4-FFF2-40B4-BE49-F238E27FC236}">
                <a16:creationId xmlns:a16="http://schemas.microsoft.com/office/drawing/2014/main" id="{778555CF-32C6-4D08-B900-E33259197B0D}"/>
              </a:ext>
            </a:extLst>
          </p:cNvPr>
          <p:cNvSpPr txBox="1"/>
          <p:nvPr/>
        </p:nvSpPr>
        <p:spPr>
          <a:xfrm>
            <a:off x="8301005" y="4463202"/>
            <a:ext cx="3915474" cy="1169551"/>
          </a:xfrm>
          <a:prstGeom prst="rect">
            <a:avLst/>
          </a:prstGeom>
          <a:noFill/>
        </p:spPr>
        <p:txBody>
          <a:bodyPr wrap="square" rtlCol="0">
            <a:spAutoFit/>
          </a:bodyPr>
          <a:lstStyle/>
          <a:p>
            <a:r>
              <a:rPr lang="en-GB" sz="1400" b="1" dirty="0">
                <a:solidFill>
                  <a:schemeClr val="accent2">
                    <a:lumMod val="60000"/>
                    <a:lumOff val="40000"/>
                  </a:schemeClr>
                </a:solidFill>
              </a:rPr>
              <a:t>Data Generation</a:t>
            </a:r>
          </a:p>
          <a:p>
            <a:pPr marL="342900" indent="-342900">
              <a:buFont typeface="+mj-lt"/>
              <a:buAutoNum type="arabicPeriod"/>
            </a:pPr>
            <a:r>
              <a:rPr lang="en-GB" sz="1400" dirty="0">
                <a:solidFill>
                  <a:schemeClr val="bg1"/>
                </a:solidFill>
              </a:rPr>
              <a:t>Used Monte-Carlo Simulation to develop artificial fleet data</a:t>
            </a:r>
          </a:p>
          <a:p>
            <a:pPr marL="342900" indent="-342900">
              <a:buFont typeface="+mj-lt"/>
              <a:buAutoNum type="arabicPeriod"/>
            </a:pPr>
            <a:r>
              <a:rPr lang="en-GB" sz="1400" dirty="0">
                <a:solidFill>
                  <a:schemeClr val="bg1"/>
                </a:solidFill>
              </a:rPr>
              <a:t>Used damage model for a fuel system to develop realistic fleet data</a:t>
            </a:r>
          </a:p>
        </p:txBody>
      </p:sp>
      <p:cxnSp>
        <p:nvCxnSpPr>
          <p:cNvPr id="16" name="Straight Arrow Connector 15">
            <a:extLst>
              <a:ext uri="{FF2B5EF4-FFF2-40B4-BE49-F238E27FC236}">
                <a16:creationId xmlns:a16="http://schemas.microsoft.com/office/drawing/2014/main" id="{4014D322-3AE2-40F2-8962-64B0995CF7CE}"/>
              </a:ext>
            </a:extLst>
          </p:cNvPr>
          <p:cNvCxnSpPr>
            <a:cxnSpLocks/>
          </p:cNvCxnSpPr>
          <p:nvPr/>
        </p:nvCxnSpPr>
        <p:spPr>
          <a:xfrm flipH="1">
            <a:off x="3256056" y="3329237"/>
            <a:ext cx="1617931" cy="124311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F23474C-EBDF-4E5F-90E8-FA1D5286A8A1}"/>
              </a:ext>
            </a:extLst>
          </p:cNvPr>
          <p:cNvCxnSpPr>
            <a:cxnSpLocks/>
          </p:cNvCxnSpPr>
          <p:nvPr/>
        </p:nvCxnSpPr>
        <p:spPr>
          <a:xfrm flipH="1">
            <a:off x="2972050" y="3270144"/>
            <a:ext cx="1488804" cy="419500"/>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028433D-929A-4ADB-97D4-9DA63A864CAF}"/>
              </a:ext>
            </a:extLst>
          </p:cNvPr>
          <p:cNvCxnSpPr>
            <a:cxnSpLocks/>
          </p:cNvCxnSpPr>
          <p:nvPr/>
        </p:nvCxnSpPr>
        <p:spPr>
          <a:xfrm flipH="1" flipV="1">
            <a:off x="2127118" y="2811350"/>
            <a:ext cx="2185343" cy="197953"/>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987B07C-B361-43ED-8C33-D854D7E8BE40}"/>
              </a:ext>
            </a:extLst>
          </p:cNvPr>
          <p:cNvCxnSpPr>
            <a:cxnSpLocks/>
          </p:cNvCxnSpPr>
          <p:nvPr/>
        </p:nvCxnSpPr>
        <p:spPr>
          <a:xfrm flipH="1" flipV="1">
            <a:off x="2314284" y="952238"/>
            <a:ext cx="2289143" cy="2018028"/>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32A5F07-A6FC-44CB-9FA2-EDF5F4BF1FA5}"/>
              </a:ext>
            </a:extLst>
          </p:cNvPr>
          <p:cNvCxnSpPr>
            <a:cxnSpLocks/>
            <a:endCxn id="14" idx="2"/>
          </p:cNvCxnSpPr>
          <p:nvPr/>
        </p:nvCxnSpPr>
        <p:spPr>
          <a:xfrm flipH="1" flipV="1">
            <a:off x="4143154" y="1472435"/>
            <a:ext cx="1144624" cy="1456692"/>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DF5A800-B70C-4575-9691-B54D767BA71A}"/>
              </a:ext>
            </a:extLst>
          </p:cNvPr>
          <p:cNvCxnSpPr>
            <a:cxnSpLocks/>
            <a:endCxn id="11" idx="1"/>
          </p:cNvCxnSpPr>
          <p:nvPr/>
        </p:nvCxnSpPr>
        <p:spPr>
          <a:xfrm flipV="1">
            <a:off x="6519770" y="1461493"/>
            <a:ext cx="2062255" cy="1387458"/>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BF46368-1DFF-4BC0-8554-AF9A5F0775A5}"/>
              </a:ext>
            </a:extLst>
          </p:cNvPr>
          <p:cNvCxnSpPr>
            <a:cxnSpLocks/>
            <a:stCxn id="18" idx="3"/>
          </p:cNvCxnSpPr>
          <p:nvPr/>
        </p:nvCxnSpPr>
        <p:spPr>
          <a:xfrm>
            <a:off x="6797685" y="3129182"/>
            <a:ext cx="1295941" cy="480238"/>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A07BA42-B71F-4104-8ED5-520E48610C0B}"/>
              </a:ext>
            </a:extLst>
          </p:cNvPr>
          <p:cNvCxnSpPr>
            <a:cxnSpLocks/>
          </p:cNvCxnSpPr>
          <p:nvPr/>
        </p:nvCxnSpPr>
        <p:spPr>
          <a:xfrm>
            <a:off x="6555798" y="3329237"/>
            <a:ext cx="1717700" cy="1718741"/>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C4B0188-3F68-4C8F-B3F0-43DFFB5A68DC}"/>
              </a:ext>
            </a:extLst>
          </p:cNvPr>
          <p:cNvCxnSpPr>
            <a:cxnSpLocks/>
            <a:stCxn id="18" idx="2"/>
          </p:cNvCxnSpPr>
          <p:nvPr/>
        </p:nvCxnSpPr>
        <p:spPr>
          <a:xfrm flipH="1">
            <a:off x="5366219" y="3329237"/>
            <a:ext cx="229759" cy="132395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9849A35-1C6D-43F5-B13D-8F4505CEFCFD}"/>
              </a:ext>
            </a:extLst>
          </p:cNvPr>
          <p:cNvSpPr txBox="1"/>
          <p:nvPr/>
        </p:nvSpPr>
        <p:spPr>
          <a:xfrm>
            <a:off x="7824122" y="5811958"/>
            <a:ext cx="4453603" cy="738664"/>
          </a:xfrm>
          <a:prstGeom prst="rect">
            <a:avLst/>
          </a:prstGeom>
          <a:noFill/>
        </p:spPr>
        <p:txBody>
          <a:bodyPr wrap="square" rtlCol="0">
            <a:spAutoFit/>
          </a:bodyPr>
          <a:lstStyle/>
          <a:p>
            <a:r>
              <a:rPr lang="en-GB" sz="1400" b="1" dirty="0">
                <a:solidFill>
                  <a:schemeClr val="accent2">
                    <a:lumMod val="60000"/>
                    <a:lumOff val="40000"/>
                  </a:schemeClr>
                </a:solidFill>
              </a:rPr>
              <a:t>Simulink in XPC</a:t>
            </a:r>
          </a:p>
          <a:p>
            <a:r>
              <a:rPr lang="en-GB" sz="1400" dirty="0">
                <a:solidFill>
                  <a:schemeClr val="bg1"/>
                </a:solidFill>
              </a:rPr>
              <a:t>Have embedded a Simulink model that can optimise engine maps in real-time in </a:t>
            </a:r>
            <a:r>
              <a:rPr lang="en-GB" sz="1400" dirty="0" err="1">
                <a:solidFill>
                  <a:schemeClr val="bg1"/>
                </a:solidFill>
              </a:rPr>
              <a:t>xPC</a:t>
            </a:r>
            <a:r>
              <a:rPr lang="en-GB" sz="1400" dirty="0">
                <a:solidFill>
                  <a:schemeClr val="bg1"/>
                </a:solidFill>
              </a:rPr>
              <a:t> for PhD research</a:t>
            </a:r>
          </a:p>
        </p:txBody>
      </p:sp>
      <p:cxnSp>
        <p:nvCxnSpPr>
          <p:cNvPr id="48" name="Straight Arrow Connector 47">
            <a:extLst>
              <a:ext uri="{FF2B5EF4-FFF2-40B4-BE49-F238E27FC236}">
                <a16:creationId xmlns:a16="http://schemas.microsoft.com/office/drawing/2014/main" id="{CF0A3F0C-CCF2-4AD6-AD04-CA5B20326CE7}"/>
              </a:ext>
            </a:extLst>
          </p:cNvPr>
          <p:cNvCxnSpPr>
            <a:cxnSpLocks/>
          </p:cNvCxnSpPr>
          <p:nvPr/>
        </p:nvCxnSpPr>
        <p:spPr>
          <a:xfrm>
            <a:off x="6142665" y="3274676"/>
            <a:ext cx="1650100" cy="2455738"/>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E2AB7804-8469-45B2-B4DB-C34E89D78F23}"/>
              </a:ext>
            </a:extLst>
          </p:cNvPr>
          <p:cNvSpPr txBox="1"/>
          <p:nvPr/>
        </p:nvSpPr>
        <p:spPr>
          <a:xfrm>
            <a:off x="5524644" y="105348"/>
            <a:ext cx="2457021" cy="1384995"/>
          </a:xfrm>
          <a:prstGeom prst="rect">
            <a:avLst/>
          </a:prstGeom>
          <a:noFill/>
        </p:spPr>
        <p:txBody>
          <a:bodyPr wrap="square" rtlCol="0">
            <a:spAutoFit/>
          </a:bodyPr>
          <a:lstStyle/>
          <a:p>
            <a:r>
              <a:rPr lang="en-GB" sz="1400" b="1" dirty="0">
                <a:solidFill>
                  <a:schemeClr val="accent2">
                    <a:lumMod val="60000"/>
                    <a:lumOff val="40000"/>
                  </a:schemeClr>
                </a:solidFill>
              </a:rPr>
              <a:t>Testbed</a:t>
            </a:r>
          </a:p>
          <a:p>
            <a:r>
              <a:rPr lang="en-GB" sz="1400" dirty="0">
                <a:solidFill>
                  <a:schemeClr val="bg1"/>
                </a:solidFill>
              </a:rPr>
              <a:t>Have experienced in operating AVL bobcat and Froude Cosine testbed in the past (more than 8 years ago)</a:t>
            </a:r>
          </a:p>
        </p:txBody>
      </p:sp>
      <p:cxnSp>
        <p:nvCxnSpPr>
          <p:cNvPr id="63" name="Straight Arrow Connector 62">
            <a:extLst>
              <a:ext uri="{FF2B5EF4-FFF2-40B4-BE49-F238E27FC236}">
                <a16:creationId xmlns:a16="http://schemas.microsoft.com/office/drawing/2014/main" id="{29508A81-FDA6-429E-A989-6F72602A35CD}"/>
              </a:ext>
            </a:extLst>
          </p:cNvPr>
          <p:cNvCxnSpPr>
            <a:cxnSpLocks/>
            <a:endCxn id="59" idx="2"/>
          </p:cNvCxnSpPr>
          <p:nvPr/>
        </p:nvCxnSpPr>
        <p:spPr>
          <a:xfrm flipV="1">
            <a:off x="5943600" y="1490343"/>
            <a:ext cx="809555" cy="1394144"/>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600669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D5408431-5F6D-442F-A447-660E40D2B235}"/>
              </a:ext>
            </a:extLst>
          </p:cNvPr>
          <p:cNvSpPr txBox="1"/>
          <p:nvPr/>
        </p:nvSpPr>
        <p:spPr>
          <a:xfrm>
            <a:off x="5215224" y="3033200"/>
            <a:ext cx="987771" cy="461665"/>
          </a:xfrm>
          <a:prstGeom prst="rect">
            <a:avLst/>
          </a:prstGeom>
          <a:noFill/>
        </p:spPr>
        <p:txBody>
          <a:bodyPr wrap="none" rtlCol="0">
            <a:spAutoFit/>
          </a:bodyPr>
          <a:lstStyle/>
          <a:p>
            <a:pPr algn="ctr"/>
            <a:r>
              <a:rPr lang="en-GB" sz="2400" b="1" dirty="0">
                <a:solidFill>
                  <a:schemeClr val="bg1"/>
                </a:solidFill>
              </a:rPr>
              <a:t>Skills</a:t>
            </a:r>
          </a:p>
        </p:txBody>
      </p:sp>
      <p:cxnSp>
        <p:nvCxnSpPr>
          <p:cNvPr id="31" name="Straight Arrow Connector 30">
            <a:extLst>
              <a:ext uri="{FF2B5EF4-FFF2-40B4-BE49-F238E27FC236}">
                <a16:creationId xmlns:a16="http://schemas.microsoft.com/office/drawing/2014/main" id="{DFBD5CEF-ECE9-4641-96EA-EEB7B43A1E3E}"/>
              </a:ext>
            </a:extLst>
          </p:cNvPr>
          <p:cNvCxnSpPr>
            <a:cxnSpLocks/>
            <a:endCxn id="48" idx="2"/>
          </p:cNvCxnSpPr>
          <p:nvPr/>
        </p:nvCxnSpPr>
        <p:spPr>
          <a:xfrm flipH="1" flipV="1">
            <a:off x="3644594" y="1934939"/>
            <a:ext cx="1840328" cy="107227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56BC3AA5-8B65-4576-A491-4A6B7807FCBF}"/>
              </a:ext>
            </a:extLst>
          </p:cNvPr>
          <p:cNvSpPr txBox="1"/>
          <p:nvPr/>
        </p:nvSpPr>
        <p:spPr>
          <a:xfrm>
            <a:off x="256187" y="1907015"/>
            <a:ext cx="772452" cy="338554"/>
          </a:xfrm>
          <a:prstGeom prst="rect">
            <a:avLst/>
          </a:prstGeom>
          <a:noFill/>
        </p:spPr>
        <p:txBody>
          <a:bodyPr wrap="square" rtlCol="0">
            <a:spAutoFit/>
          </a:bodyPr>
          <a:lstStyle/>
          <a:p>
            <a:pPr algn="ctr"/>
            <a:r>
              <a:rPr lang="en-GB" sz="1600" b="1" dirty="0">
                <a:solidFill>
                  <a:schemeClr val="accent2">
                    <a:lumMod val="60000"/>
                    <a:lumOff val="40000"/>
                  </a:schemeClr>
                </a:solidFill>
              </a:rPr>
              <a:t>VBA</a:t>
            </a:r>
            <a:endParaRPr lang="en-GB" sz="1600" dirty="0">
              <a:solidFill>
                <a:schemeClr val="bg1"/>
              </a:solidFill>
            </a:endParaRPr>
          </a:p>
        </p:txBody>
      </p:sp>
      <p:sp>
        <p:nvSpPr>
          <p:cNvPr id="23" name="TextBox 22">
            <a:extLst>
              <a:ext uri="{FF2B5EF4-FFF2-40B4-BE49-F238E27FC236}">
                <a16:creationId xmlns:a16="http://schemas.microsoft.com/office/drawing/2014/main" id="{87A17748-327C-4FB7-8386-46895C5180B4}"/>
              </a:ext>
            </a:extLst>
          </p:cNvPr>
          <p:cNvSpPr txBox="1"/>
          <p:nvPr/>
        </p:nvSpPr>
        <p:spPr>
          <a:xfrm>
            <a:off x="131992" y="2428116"/>
            <a:ext cx="996978" cy="338554"/>
          </a:xfrm>
          <a:prstGeom prst="rect">
            <a:avLst/>
          </a:prstGeom>
          <a:noFill/>
        </p:spPr>
        <p:txBody>
          <a:bodyPr wrap="square" rtlCol="0">
            <a:spAutoFit/>
          </a:bodyPr>
          <a:lstStyle/>
          <a:p>
            <a:pPr algn="ctr"/>
            <a:r>
              <a:rPr lang="en-GB" sz="1600" b="1" dirty="0">
                <a:solidFill>
                  <a:schemeClr val="accent2">
                    <a:lumMod val="60000"/>
                    <a:lumOff val="40000"/>
                  </a:schemeClr>
                </a:solidFill>
              </a:rPr>
              <a:t>Matlab</a:t>
            </a:r>
            <a:endParaRPr lang="en-GB" sz="1600" dirty="0">
              <a:solidFill>
                <a:schemeClr val="bg1"/>
              </a:solidFill>
            </a:endParaRPr>
          </a:p>
        </p:txBody>
      </p:sp>
      <p:sp>
        <p:nvSpPr>
          <p:cNvPr id="24" name="TextBox 23">
            <a:extLst>
              <a:ext uri="{FF2B5EF4-FFF2-40B4-BE49-F238E27FC236}">
                <a16:creationId xmlns:a16="http://schemas.microsoft.com/office/drawing/2014/main" id="{94F2F127-A76A-492C-8ED9-253726EA87CF}"/>
              </a:ext>
            </a:extLst>
          </p:cNvPr>
          <p:cNvSpPr txBox="1"/>
          <p:nvPr/>
        </p:nvSpPr>
        <p:spPr>
          <a:xfrm>
            <a:off x="253655" y="2984924"/>
            <a:ext cx="1110856" cy="338554"/>
          </a:xfrm>
          <a:prstGeom prst="rect">
            <a:avLst/>
          </a:prstGeom>
          <a:noFill/>
        </p:spPr>
        <p:txBody>
          <a:bodyPr wrap="square" rtlCol="0">
            <a:spAutoFit/>
          </a:bodyPr>
          <a:lstStyle/>
          <a:p>
            <a:pPr algn="ctr"/>
            <a:r>
              <a:rPr lang="en-GB" sz="1600" b="1" dirty="0">
                <a:solidFill>
                  <a:schemeClr val="accent2">
                    <a:lumMod val="60000"/>
                    <a:lumOff val="40000"/>
                  </a:schemeClr>
                </a:solidFill>
              </a:rPr>
              <a:t>Simulink</a:t>
            </a:r>
            <a:endParaRPr lang="en-GB" sz="1600" dirty="0">
              <a:solidFill>
                <a:schemeClr val="bg1"/>
              </a:solidFill>
            </a:endParaRPr>
          </a:p>
        </p:txBody>
      </p:sp>
      <p:sp>
        <p:nvSpPr>
          <p:cNvPr id="34" name="TextBox 33">
            <a:extLst>
              <a:ext uri="{FF2B5EF4-FFF2-40B4-BE49-F238E27FC236}">
                <a16:creationId xmlns:a16="http://schemas.microsoft.com/office/drawing/2014/main" id="{F89E3770-71F7-42C4-82DE-AAE2290A08C2}"/>
              </a:ext>
            </a:extLst>
          </p:cNvPr>
          <p:cNvSpPr txBox="1"/>
          <p:nvPr/>
        </p:nvSpPr>
        <p:spPr>
          <a:xfrm>
            <a:off x="149896" y="3599525"/>
            <a:ext cx="1353744" cy="338554"/>
          </a:xfrm>
          <a:prstGeom prst="rect">
            <a:avLst/>
          </a:prstGeom>
          <a:noFill/>
        </p:spPr>
        <p:txBody>
          <a:bodyPr wrap="square" rtlCol="0">
            <a:spAutoFit/>
          </a:bodyPr>
          <a:lstStyle/>
          <a:p>
            <a:pPr algn="ctr"/>
            <a:r>
              <a:rPr lang="en-GB" sz="1600" b="1" dirty="0">
                <a:solidFill>
                  <a:schemeClr val="accent2">
                    <a:lumMod val="60000"/>
                    <a:lumOff val="40000"/>
                  </a:schemeClr>
                </a:solidFill>
              </a:rPr>
              <a:t>S-function</a:t>
            </a:r>
            <a:endParaRPr lang="en-GB" sz="1600" dirty="0">
              <a:solidFill>
                <a:schemeClr val="bg1"/>
              </a:solidFill>
            </a:endParaRPr>
          </a:p>
        </p:txBody>
      </p:sp>
      <p:sp>
        <p:nvSpPr>
          <p:cNvPr id="35" name="TextBox 34">
            <a:extLst>
              <a:ext uri="{FF2B5EF4-FFF2-40B4-BE49-F238E27FC236}">
                <a16:creationId xmlns:a16="http://schemas.microsoft.com/office/drawing/2014/main" id="{753D81C1-66A6-4B94-89C0-395B47058FA5}"/>
              </a:ext>
            </a:extLst>
          </p:cNvPr>
          <p:cNvSpPr txBox="1"/>
          <p:nvPr/>
        </p:nvSpPr>
        <p:spPr>
          <a:xfrm>
            <a:off x="621604" y="4201025"/>
            <a:ext cx="808670" cy="338554"/>
          </a:xfrm>
          <a:prstGeom prst="rect">
            <a:avLst/>
          </a:prstGeom>
          <a:noFill/>
        </p:spPr>
        <p:txBody>
          <a:bodyPr wrap="square" rtlCol="0">
            <a:spAutoFit/>
          </a:bodyPr>
          <a:lstStyle/>
          <a:p>
            <a:pPr algn="ctr"/>
            <a:r>
              <a:rPr lang="en-GB" sz="1600" b="1" dirty="0">
                <a:solidFill>
                  <a:schemeClr val="accent2">
                    <a:lumMod val="60000"/>
                    <a:lumOff val="40000"/>
                  </a:schemeClr>
                </a:solidFill>
              </a:rPr>
              <a:t>FMU</a:t>
            </a:r>
            <a:endParaRPr lang="en-GB" sz="1600" dirty="0">
              <a:solidFill>
                <a:schemeClr val="bg1"/>
              </a:solidFill>
            </a:endParaRPr>
          </a:p>
        </p:txBody>
      </p:sp>
      <p:sp>
        <p:nvSpPr>
          <p:cNvPr id="40" name="TextBox 39">
            <a:extLst>
              <a:ext uri="{FF2B5EF4-FFF2-40B4-BE49-F238E27FC236}">
                <a16:creationId xmlns:a16="http://schemas.microsoft.com/office/drawing/2014/main" id="{6722989D-224D-4F56-AFE6-D92D44F1DD87}"/>
              </a:ext>
            </a:extLst>
          </p:cNvPr>
          <p:cNvSpPr txBox="1"/>
          <p:nvPr/>
        </p:nvSpPr>
        <p:spPr>
          <a:xfrm>
            <a:off x="149398" y="1530304"/>
            <a:ext cx="1297849" cy="338554"/>
          </a:xfrm>
          <a:prstGeom prst="rect">
            <a:avLst/>
          </a:prstGeom>
          <a:noFill/>
        </p:spPr>
        <p:txBody>
          <a:bodyPr wrap="square" rtlCol="0">
            <a:spAutoFit/>
          </a:bodyPr>
          <a:lstStyle/>
          <a:p>
            <a:pPr algn="ctr"/>
            <a:r>
              <a:rPr lang="en-GB" sz="1600" b="1" dirty="0">
                <a:solidFill>
                  <a:schemeClr val="accent2">
                    <a:lumMod val="60000"/>
                    <a:lumOff val="40000"/>
                  </a:schemeClr>
                </a:solidFill>
              </a:rPr>
              <a:t>Python</a:t>
            </a:r>
            <a:endParaRPr lang="en-GB" sz="1600" dirty="0">
              <a:solidFill>
                <a:schemeClr val="bg1"/>
              </a:solidFill>
            </a:endParaRPr>
          </a:p>
        </p:txBody>
      </p:sp>
      <p:sp>
        <p:nvSpPr>
          <p:cNvPr id="41" name="TextBox 40">
            <a:extLst>
              <a:ext uri="{FF2B5EF4-FFF2-40B4-BE49-F238E27FC236}">
                <a16:creationId xmlns:a16="http://schemas.microsoft.com/office/drawing/2014/main" id="{F7AF6CCB-0FDA-4902-B934-55E7AC3BAC06}"/>
              </a:ext>
            </a:extLst>
          </p:cNvPr>
          <p:cNvSpPr txBox="1"/>
          <p:nvPr/>
        </p:nvSpPr>
        <p:spPr>
          <a:xfrm>
            <a:off x="396016" y="284357"/>
            <a:ext cx="1137122" cy="338554"/>
          </a:xfrm>
          <a:prstGeom prst="rect">
            <a:avLst/>
          </a:prstGeom>
          <a:noFill/>
        </p:spPr>
        <p:txBody>
          <a:bodyPr wrap="square" rtlCol="0">
            <a:spAutoFit/>
          </a:bodyPr>
          <a:lstStyle/>
          <a:p>
            <a:pPr algn="ctr"/>
            <a:r>
              <a:rPr lang="en-GB" sz="1600" b="1" dirty="0" err="1">
                <a:solidFill>
                  <a:schemeClr val="accent2">
                    <a:lumMod val="60000"/>
                    <a:lumOff val="40000"/>
                  </a:schemeClr>
                </a:solidFill>
              </a:rPr>
              <a:t>Sklearn</a:t>
            </a:r>
            <a:endParaRPr lang="en-GB" sz="1600" dirty="0">
              <a:solidFill>
                <a:schemeClr val="bg1"/>
              </a:solidFill>
            </a:endParaRPr>
          </a:p>
        </p:txBody>
      </p:sp>
      <p:sp>
        <p:nvSpPr>
          <p:cNvPr id="43" name="TextBox 42">
            <a:extLst>
              <a:ext uri="{FF2B5EF4-FFF2-40B4-BE49-F238E27FC236}">
                <a16:creationId xmlns:a16="http://schemas.microsoft.com/office/drawing/2014/main" id="{22BA6E83-F260-4134-B2F6-502AA8D04FEA}"/>
              </a:ext>
            </a:extLst>
          </p:cNvPr>
          <p:cNvSpPr txBox="1"/>
          <p:nvPr/>
        </p:nvSpPr>
        <p:spPr>
          <a:xfrm>
            <a:off x="2025617" y="2234191"/>
            <a:ext cx="1569660" cy="646331"/>
          </a:xfrm>
          <a:prstGeom prst="rect">
            <a:avLst/>
          </a:prstGeom>
          <a:noFill/>
        </p:spPr>
        <p:txBody>
          <a:bodyPr wrap="none" rtlCol="0">
            <a:spAutoFit/>
          </a:bodyPr>
          <a:lstStyle/>
          <a:p>
            <a:pPr algn="ctr"/>
            <a:r>
              <a:rPr lang="en-GB" dirty="0">
                <a:solidFill>
                  <a:schemeClr val="bg1"/>
                </a:solidFill>
              </a:rPr>
              <a:t>Programming</a:t>
            </a:r>
          </a:p>
          <a:p>
            <a:pPr algn="ctr"/>
            <a:r>
              <a:rPr lang="en-GB" dirty="0">
                <a:solidFill>
                  <a:schemeClr val="bg1"/>
                </a:solidFill>
              </a:rPr>
              <a:t>Language</a:t>
            </a:r>
          </a:p>
        </p:txBody>
      </p:sp>
      <p:sp>
        <p:nvSpPr>
          <p:cNvPr id="44" name="TextBox 43">
            <a:extLst>
              <a:ext uri="{FF2B5EF4-FFF2-40B4-BE49-F238E27FC236}">
                <a16:creationId xmlns:a16="http://schemas.microsoft.com/office/drawing/2014/main" id="{D0B1F9D9-0101-4AAA-84DC-86259C35FFFE}"/>
              </a:ext>
            </a:extLst>
          </p:cNvPr>
          <p:cNvSpPr txBox="1"/>
          <p:nvPr/>
        </p:nvSpPr>
        <p:spPr>
          <a:xfrm>
            <a:off x="2320638" y="3649210"/>
            <a:ext cx="813043" cy="369332"/>
          </a:xfrm>
          <a:prstGeom prst="rect">
            <a:avLst/>
          </a:prstGeom>
          <a:noFill/>
        </p:spPr>
        <p:txBody>
          <a:bodyPr wrap="none" rtlCol="0">
            <a:spAutoFit/>
          </a:bodyPr>
          <a:lstStyle/>
          <a:p>
            <a:pPr algn="ctr"/>
            <a:r>
              <a:rPr lang="en-GB" dirty="0">
                <a:solidFill>
                  <a:schemeClr val="bg1"/>
                </a:solidFill>
              </a:rPr>
              <a:t>Model</a:t>
            </a:r>
          </a:p>
        </p:txBody>
      </p:sp>
      <p:cxnSp>
        <p:nvCxnSpPr>
          <p:cNvPr id="47" name="Straight Arrow Connector 46">
            <a:extLst>
              <a:ext uri="{FF2B5EF4-FFF2-40B4-BE49-F238E27FC236}">
                <a16:creationId xmlns:a16="http://schemas.microsoft.com/office/drawing/2014/main" id="{F9ADB9AA-5FEE-45C2-BB0E-6F2FC5FC5B1F}"/>
              </a:ext>
            </a:extLst>
          </p:cNvPr>
          <p:cNvCxnSpPr>
            <a:cxnSpLocks/>
            <a:stCxn id="18" idx="1"/>
            <a:endCxn id="44" idx="3"/>
          </p:cNvCxnSpPr>
          <p:nvPr/>
        </p:nvCxnSpPr>
        <p:spPr>
          <a:xfrm flipH="1">
            <a:off x="3133681" y="3264033"/>
            <a:ext cx="2081543" cy="569843"/>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F60E3E3-3EEC-41F3-9128-CBDF3A044EE7}"/>
              </a:ext>
            </a:extLst>
          </p:cNvPr>
          <p:cNvSpPr txBox="1"/>
          <p:nvPr/>
        </p:nvSpPr>
        <p:spPr>
          <a:xfrm>
            <a:off x="2805786" y="1288608"/>
            <a:ext cx="1677616" cy="646331"/>
          </a:xfrm>
          <a:prstGeom prst="rect">
            <a:avLst/>
          </a:prstGeom>
          <a:noFill/>
        </p:spPr>
        <p:txBody>
          <a:bodyPr wrap="square" rtlCol="0">
            <a:spAutoFit/>
          </a:bodyPr>
          <a:lstStyle/>
          <a:p>
            <a:pPr algn="ctr"/>
            <a:r>
              <a:rPr lang="en-GB" dirty="0">
                <a:solidFill>
                  <a:schemeClr val="bg1"/>
                </a:solidFill>
              </a:rPr>
              <a:t>Machine Learning</a:t>
            </a:r>
          </a:p>
        </p:txBody>
      </p:sp>
      <p:sp>
        <p:nvSpPr>
          <p:cNvPr id="49" name="TextBox 48">
            <a:extLst>
              <a:ext uri="{FF2B5EF4-FFF2-40B4-BE49-F238E27FC236}">
                <a16:creationId xmlns:a16="http://schemas.microsoft.com/office/drawing/2014/main" id="{F176CA10-5750-4759-877B-FDC51DC0C386}"/>
              </a:ext>
            </a:extLst>
          </p:cNvPr>
          <p:cNvSpPr txBox="1"/>
          <p:nvPr/>
        </p:nvSpPr>
        <p:spPr>
          <a:xfrm>
            <a:off x="410595" y="690158"/>
            <a:ext cx="973217" cy="338554"/>
          </a:xfrm>
          <a:prstGeom prst="rect">
            <a:avLst/>
          </a:prstGeom>
          <a:noFill/>
        </p:spPr>
        <p:txBody>
          <a:bodyPr wrap="square" rtlCol="0">
            <a:spAutoFit/>
          </a:bodyPr>
          <a:lstStyle/>
          <a:p>
            <a:pPr algn="ctr"/>
            <a:r>
              <a:rPr lang="en-GB" sz="1600" b="1" dirty="0" err="1">
                <a:solidFill>
                  <a:schemeClr val="accent2">
                    <a:lumMod val="60000"/>
                    <a:lumOff val="40000"/>
                  </a:schemeClr>
                </a:solidFill>
              </a:rPr>
              <a:t>Keras</a:t>
            </a:r>
            <a:endParaRPr lang="en-GB" sz="1600" dirty="0">
              <a:solidFill>
                <a:schemeClr val="bg1"/>
              </a:solidFill>
            </a:endParaRPr>
          </a:p>
        </p:txBody>
      </p:sp>
      <p:sp>
        <p:nvSpPr>
          <p:cNvPr id="51" name="TextBox 50">
            <a:extLst>
              <a:ext uri="{FF2B5EF4-FFF2-40B4-BE49-F238E27FC236}">
                <a16:creationId xmlns:a16="http://schemas.microsoft.com/office/drawing/2014/main" id="{61660062-3845-41F1-B998-F15075EB1988}"/>
              </a:ext>
            </a:extLst>
          </p:cNvPr>
          <p:cNvSpPr txBox="1"/>
          <p:nvPr/>
        </p:nvSpPr>
        <p:spPr>
          <a:xfrm>
            <a:off x="1025939" y="59200"/>
            <a:ext cx="2234957" cy="338554"/>
          </a:xfrm>
          <a:prstGeom prst="rect">
            <a:avLst/>
          </a:prstGeom>
          <a:noFill/>
        </p:spPr>
        <p:txBody>
          <a:bodyPr wrap="square" rtlCol="0">
            <a:spAutoFit/>
          </a:bodyPr>
          <a:lstStyle/>
          <a:p>
            <a:pPr algn="ctr"/>
            <a:r>
              <a:rPr lang="en-GB" sz="1600" b="1" dirty="0">
                <a:solidFill>
                  <a:schemeClr val="accent2">
                    <a:lumMod val="60000"/>
                    <a:lumOff val="40000"/>
                  </a:schemeClr>
                </a:solidFill>
              </a:rPr>
              <a:t>Matlab toolboxes</a:t>
            </a:r>
            <a:endParaRPr lang="en-GB" sz="1600" dirty="0">
              <a:solidFill>
                <a:schemeClr val="bg1"/>
              </a:solidFill>
            </a:endParaRPr>
          </a:p>
        </p:txBody>
      </p:sp>
      <p:sp>
        <p:nvSpPr>
          <p:cNvPr id="53" name="TextBox 52">
            <a:extLst>
              <a:ext uri="{FF2B5EF4-FFF2-40B4-BE49-F238E27FC236}">
                <a16:creationId xmlns:a16="http://schemas.microsoft.com/office/drawing/2014/main" id="{F0BD199B-5DED-4C16-BA1B-A3C1B94C768F}"/>
              </a:ext>
            </a:extLst>
          </p:cNvPr>
          <p:cNvSpPr txBox="1"/>
          <p:nvPr/>
        </p:nvSpPr>
        <p:spPr>
          <a:xfrm>
            <a:off x="1922182" y="5012185"/>
            <a:ext cx="1467068" cy="369332"/>
          </a:xfrm>
          <a:prstGeom prst="rect">
            <a:avLst/>
          </a:prstGeom>
          <a:noFill/>
        </p:spPr>
        <p:txBody>
          <a:bodyPr wrap="none" rtlCol="0">
            <a:spAutoFit/>
          </a:bodyPr>
          <a:lstStyle/>
          <a:p>
            <a:pPr algn="ctr"/>
            <a:r>
              <a:rPr lang="en-GB" dirty="0">
                <a:solidFill>
                  <a:schemeClr val="bg1"/>
                </a:solidFill>
              </a:rPr>
              <a:t>Optimisation</a:t>
            </a:r>
          </a:p>
        </p:txBody>
      </p:sp>
      <p:cxnSp>
        <p:nvCxnSpPr>
          <p:cNvPr id="55" name="Straight Arrow Connector 54">
            <a:extLst>
              <a:ext uri="{FF2B5EF4-FFF2-40B4-BE49-F238E27FC236}">
                <a16:creationId xmlns:a16="http://schemas.microsoft.com/office/drawing/2014/main" id="{ADBAF702-8EDB-422E-BB3E-41C6F94EAA3C}"/>
              </a:ext>
            </a:extLst>
          </p:cNvPr>
          <p:cNvCxnSpPr>
            <a:cxnSpLocks/>
            <a:endCxn id="43" idx="3"/>
          </p:cNvCxnSpPr>
          <p:nvPr/>
        </p:nvCxnSpPr>
        <p:spPr>
          <a:xfrm flipH="1" flipV="1">
            <a:off x="3595277" y="2557357"/>
            <a:ext cx="1678479" cy="514921"/>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4CB74F88-1CB5-4E0B-AA18-2E930C2ABFDD}"/>
              </a:ext>
            </a:extLst>
          </p:cNvPr>
          <p:cNvSpPr txBox="1"/>
          <p:nvPr/>
        </p:nvSpPr>
        <p:spPr>
          <a:xfrm>
            <a:off x="311149" y="4796211"/>
            <a:ext cx="1353744" cy="584775"/>
          </a:xfrm>
          <a:prstGeom prst="rect">
            <a:avLst/>
          </a:prstGeom>
          <a:noFill/>
        </p:spPr>
        <p:txBody>
          <a:bodyPr wrap="square" rtlCol="0">
            <a:spAutoFit/>
          </a:bodyPr>
          <a:lstStyle/>
          <a:p>
            <a:pPr algn="ctr"/>
            <a:r>
              <a:rPr lang="en-GB" sz="1600" b="1" dirty="0">
                <a:solidFill>
                  <a:schemeClr val="accent2">
                    <a:lumMod val="60000"/>
                    <a:lumOff val="40000"/>
                  </a:schemeClr>
                </a:solidFill>
              </a:rPr>
              <a:t>Gradient (</a:t>
            </a:r>
            <a:r>
              <a:rPr lang="en-GB" sz="1600" b="1" dirty="0" err="1">
                <a:solidFill>
                  <a:schemeClr val="accent2">
                    <a:lumMod val="60000"/>
                    <a:lumOff val="40000"/>
                  </a:schemeClr>
                </a:solidFill>
              </a:rPr>
              <a:t>fmincon</a:t>
            </a:r>
            <a:r>
              <a:rPr lang="en-GB" sz="1600" b="1" dirty="0">
                <a:solidFill>
                  <a:schemeClr val="accent2">
                    <a:lumMod val="60000"/>
                    <a:lumOff val="40000"/>
                  </a:schemeClr>
                </a:solidFill>
              </a:rPr>
              <a:t>)</a:t>
            </a:r>
          </a:p>
        </p:txBody>
      </p:sp>
      <p:sp>
        <p:nvSpPr>
          <p:cNvPr id="58" name="TextBox 57">
            <a:extLst>
              <a:ext uri="{FF2B5EF4-FFF2-40B4-BE49-F238E27FC236}">
                <a16:creationId xmlns:a16="http://schemas.microsoft.com/office/drawing/2014/main" id="{5ADB5644-DE8E-4F1E-9A91-0F0D9CCA347F}"/>
              </a:ext>
            </a:extLst>
          </p:cNvPr>
          <p:cNvSpPr txBox="1"/>
          <p:nvPr/>
        </p:nvSpPr>
        <p:spPr>
          <a:xfrm>
            <a:off x="897204" y="5768585"/>
            <a:ext cx="1353744" cy="584775"/>
          </a:xfrm>
          <a:prstGeom prst="rect">
            <a:avLst/>
          </a:prstGeom>
          <a:noFill/>
        </p:spPr>
        <p:txBody>
          <a:bodyPr wrap="square" rtlCol="0">
            <a:spAutoFit/>
          </a:bodyPr>
          <a:lstStyle/>
          <a:p>
            <a:pPr algn="ctr"/>
            <a:r>
              <a:rPr lang="en-GB" sz="1600" b="1" dirty="0">
                <a:solidFill>
                  <a:schemeClr val="accent2">
                    <a:lumMod val="60000"/>
                    <a:lumOff val="40000"/>
                  </a:schemeClr>
                </a:solidFill>
              </a:rPr>
              <a:t>Genetic Algorithm</a:t>
            </a:r>
          </a:p>
        </p:txBody>
      </p:sp>
      <p:sp>
        <p:nvSpPr>
          <p:cNvPr id="59" name="TextBox 58">
            <a:extLst>
              <a:ext uri="{FF2B5EF4-FFF2-40B4-BE49-F238E27FC236}">
                <a16:creationId xmlns:a16="http://schemas.microsoft.com/office/drawing/2014/main" id="{5CCD1C25-8123-48C7-8038-15751BE2667E}"/>
              </a:ext>
            </a:extLst>
          </p:cNvPr>
          <p:cNvSpPr txBox="1"/>
          <p:nvPr/>
        </p:nvSpPr>
        <p:spPr>
          <a:xfrm>
            <a:off x="2055209" y="6184083"/>
            <a:ext cx="1353744" cy="338554"/>
          </a:xfrm>
          <a:prstGeom prst="rect">
            <a:avLst/>
          </a:prstGeom>
          <a:noFill/>
        </p:spPr>
        <p:txBody>
          <a:bodyPr wrap="square" rtlCol="0">
            <a:spAutoFit/>
          </a:bodyPr>
          <a:lstStyle/>
          <a:p>
            <a:pPr algn="ctr"/>
            <a:r>
              <a:rPr lang="en-GB" sz="1600" b="1" dirty="0">
                <a:solidFill>
                  <a:schemeClr val="accent2">
                    <a:lumMod val="60000"/>
                    <a:lumOff val="40000"/>
                  </a:schemeClr>
                </a:solidFill>
              </a:rPr>
              <a:t>PSO</a:t>
            </a:r>
          </a:p>
        </p:txBody>
      </p:sp>
      <p:sp>
        <p:nvSpPr>
          <p:cNvPr id="60" name="TextBox 59">
            <a:extLst>
              <a:ext uri="{FF2B5EF4-FFF2-40B4-BE49-F238E27FC236}">
                <a16:creationId xmlns:a16="http://schemas.microsoft.com/office/drawing/2014/main" id="{D61A4BD9-891F-4A0E-AC6A-AE431658DC9C}"/>
              </a:ext>
            </a:extLst>
          </p:cNvPr>
          <p:cNvSpPr txBox="1"/>
          <p:nvPr/>
        </p:nvSpPr>
        <p:spPr>
          <a:xfrm>
            <a:off x="2907282" y="5968640"/>
            <a:ext cx="1560155" cy="584775"/>
          </a:xfrm>
          <a:prstGeom prst="rect">
            <a:avLst/>
          </a:prstGeom>
          <a:noFill/>
        </p:spPr>
        <p:txBody>
          <a:bodyPr wrap="square" rtlCol="0">
            <a:spAutoFit/>
          </a:bodyPr>
          <a:lstStyle/>
          <a:p>
            <a:pPr algn="ctr"/>
            <a:r>
              <a:rPr lang="en-GB" sz="1600" b="1" dirty="0">
                <a:solidFill>
                  <a:schemeClr val="accent2">
                    <a:lumMod val="60000"/>
                    <a:lumOff val="40000"/>
                  </a:schemeClr>
                </a:solidFill>
              </a:rPr>
              <a:t>Hybrid </a:t>
            </a:r>
            <a:r>
              <a:rPr lang="en-GB" sz="1600" b="1" dirty="0" err="1">
                <a:solidFill>
                  <a:schemeClr val="accent2">
                    <a:lumMod val="60000"/>
                    <a:lumOff val="40000"/>
                  </a:schemeClr>
                </a:solidFill>
              </a:rPr>
              <a:t>Optimidation</a:t>
            </a:r>
            <a:endParaRPr lang="en-GB" sz="1600" b="1" dirty="0">
              <a:solidFill>
                <a:schemeClr val="accent2">
                  <a:lumMod val="60000"/>
                  <a:lumOff val="40000"/>
                </a:schemeClr>
              </a:solidFill>
            </a:endParaRPr>
          </a:p>
        </p:txBody>
      </p:sp>
      <p:sp>
        <p:nvSpPr>
          <p:cNvPr id="61" name="TextBox 60">
            <a:extLst>
              <a:ext uri="{FF2B5EF4-FFF2-40B4-BE49-F238E27FC236}">
                <a16:creationId xmlns:a16="http://schemas.microsoft.com/office/drawing/2014/main" id="{86C26845-8B9C-4483-95BB-48CF84AC723E}"/>
              </a:ext>
            </a:extLst>
          </p:cNvPr>
          <p:cNvSpPr txBox="1"/>
          <p:nvPr/>
        </p:nvSpPr>
        <p:spPr>
          <a:xfrm>
            <a:off x="5361007" y="4706126"/>
            <a:ext cx="1518364" cy="369332"/>
          </a:xfrm>
          <a:prstGeom prst="rect">
            <a:avLst/>
          </a:prstGeom>
          <a:noFill/>
        </p:spPr>
        <p:txBody>
          <a:bodyPr wrap="none" rtlCol="0">
            <a:spAutoFit/>
          </a:bodyPr>
          <a:lstStyle/>
          <a:p>
            <a:pPr algn="ctr"/>
            <a:r>
              <a:rPr lang="en-GB" dirty="0">
                <a:solidFill>
                  <a:schemeClr val="bg1"/>
                </a:solidFill>
              </a:rPr>
              <a:t>Model-based</a:t>
            </a:r>
          </a:p>
        </p:txBody>
      </p:sp>
      <p:sp>
        <p:nvSpPr>
          <p:cNvPr id="62" name="TextBox 61">
            <a:extLst>
              <a:ext uri="{FF2B5EF4-FFF2-40B4-BE49-F238E27FC236}">
                <a16:creationId xmlns:a16="http://schemas.microsoft.com/office/drawing/2014/main" id="{69561729-B13E-4C03-9A03-E2BEC137B5EE}"/>
              </a:ext>
            </a:extLst>
          </p:cNvPr>
          <p:cNvSpPr txBox="1"/>
          <p:nvPr/>
        </p:nvSpPr>
        <p:spPr>
          <a:xfrm>
            <a:off x="4590047" y="5279945"/>
            <a:ext cx="645471" cy="338554"/>
          </a:xfrm>
          <a:prstGeom prst="rect">
            <a:avLst/>
          </a:prstGeom>
          <a:noFill/>
        </p:spPr>
        <p:txBody>
          <a:bodyPr wrap="square" rtlCol="0">
            <a:spAutoFit/>
          </a:bodyPr>
          <a:lstStyle/>
          <a:p>
            <a:pPr algn="ctr"/>
            <a:r>
              <a:rPr lang="en-GB" sz="1600" b="1" dirty="0">
                <a:solidFill>
                  <a:schemeClr val="accent2">
                    <a:lumMod val="60000"/>
                    <a:lumOff val="40000"/>
                  </a:schemeClr>
                </a:solidFill>
              </a:rPr>
              <a:t>DoE</a:t>
            </a:r>
          </a:p>
        </p:txBody>
      </p:sp>
      <p:sp>
        <p:nvSpPr>
          <p:cNvPr id="63" name="TextBox 62">
            <a:extLst>
              <a:ext uri="{FF2B5EF4-FFF2-40B4-BE49-F238E27FC236}">
                <a16:creationId xmlns:a16="http://schemas.microsoft.com/office/drawing/2014/main" id="{FC22A685-DF05-4879-B984-428B2095E3F2}"/>
              </a:ext>
            </a:extLst>
          </p:cNvPr>
          <p:cNvSpPr txBox="1"/>
          <p:nvPr/>
        </p:nvSpPr>
        <p:spPr>
          <a:xfrm>
            <a:off x="4765249" y="6052769"/>
            <a:ext cx="1560155" cy="584775"/>
          </a:xfrm>
          <a:prstGeom prst="rect">
            <a:avLst/>
          </a:prstGeom>
          <a:noFill/>
        </p:spPr>
        <p:txBody>
          <a:bodyPr wrap="square" rtlCol="0">
            <a:spAutoFit/>
          </a:bodyPr>
          <a:lstStyle/>
          <a:p>
            <a:pPr algn="ctr"/>
            <a:r>
              <a:rPr lang="en-GB" sz="1600" b="1" dirty="0">
                <a:solidFill>
                  <a:schemeClr val="accent2">
                    <a:lumMod val="60000"/>
                    <a:lumOff val="40000"/>
                  </a:schemeClr>
                </a:solidFill>
              </a:rPr>
              <a:t>Statistical Model</a:t>
            </a:r>
          </a:p>
        </p:txBody>
      </p:sp>
      <p:sp>
        <p:nvSpPr>
          <p:cNvPr id="65" name="TextBox 64">
            <a:extLst>
              <a:ext uri="{FF2B5EF4-FFF2-40B4-BE49-F238E27FC236}">
                <a16:creationId xmlns:a16="http://schemas.microsoft.com/office/drawing/2014/main" id="{74F3D0FF-DF50-4E94-8584-7872AF829337}"/>
              </a:ext>
            </a:extLst>
          </p:cNvPr>
          <p:cNvSpPr txBox="1"/>
          <p:nvPr/>
        </p:nvSpPr>
        <p:spPr>
          <a:xfrm>
            <a:off x="7576063" y="6031780"/>
            <a:ext cx="1560155" cy="338554"/>
          </a:xfrm>
          <a:prstGeom prst="rect">
            <a:avLst/>
          </a:prstGeom>
          <a:noFill/>
        </p:spPr>
        <p:txBody>
          <a:bodyPr wrap="square" rtlCol="0">
            <a:spAutoFit/>
          </a:bodyPr>
          <a:lstStyle/>
          <a:p>
            <a:pPr algn="ctr"/>
            <a:r>
              <a:rPr lang="en-GB" sz="1600" b="1" dirty="0">
                <a:solidFill>
                  <a:schemeClr val="accent2">
                    <a:lumMod val="60000"/>
                    <a:lumOff val="40000"/>
                  </a:schemeClr>
                </a:solidFill>
              </a:rPr>
              <a:t>ETAS ASCMO</a:t>
            </a:r>
          </a:p>
        </p:txBody>
      </p:sp>
      <p:sp>
        <p:nvSpPr>
          <p:cNvPr id="66" name="TextBox 65">
            <a:extLst>
              <a:ext uri="{FF2B5EF4-FFF2-40B4-BE49-F238E27FC236}">
                <a16:creationId xmlns:a16="http://schemas.microsoft.com/office/drawing/2014/main" id="{6D7BE0A2-25EB-4CBD-9DDD-840D036F5278}"/>
              </a:ext>
            </a:extLst>
          </p:cNvPr>
          <p:cNvSpPr txBox="1"/>
          <p:nvPr/>
        </p:nvSpPr>
        <p:spPr>
          <a:xfrm>
            <a:off x="6911032" y="5301330"/>
            <a:ext cx="2134247" cy="584775"/>
          </a:xfrm>
          <a:prstGeom prst="rect">
            <a:avLst/>
          </a:prstGeom>
          <a:noFill/>
        </p:spPr>
        <p:txBody>
          <a:bodyPr wrap="square" rtlCol="0">
            <a:spAutoFit/>
          </a:bodyPr>
          <a:lstStyle/>
          <a:p>
            <a:pPr algn="ctr"/>
            <a:r>
              <a:rPr lang="en-GB" sz="1600" b="1" dirty="0">
                <a:solidFill>
                  <a:schemeClr val="accent2">
                    <a:lumMod val="60000"/>
                    <a:lumOff val="40000"/>
                  </a:schemeClr>
                </a:solidFill>
              </a:rPr>
              <a:t>Ricardo Efficient Calibration</a:t>
            </a:r>
          </a:p>
        </p:txBody>
      </p:sp>
      <p:sp>
        <p:nvSpPr>
          <p:cNvPr id="68" name="TextBox 67">
            <a:extLst>
              <a:ext uri="{FF2B5EF4-FFF2-40B4-BE49-F238E27FC236}">
                <a16:creationId xmlns:a16="http://schemas.microsoft.com/office/drawing/2014/main" id="{655A1556-7832-41F8-8D9B-3B162AD40051}"/>
              </a:ext>
            </a:extLst>
          </p:cNvPr>
          <p:cNvSpPr txBox="1"/>
          <p:nvPr/>
        </p:nvSpPr>
        <p:spPr>
          <a:xfrm>
            <a:off x="6202995" y="6111978"/>
            <a:ext cx="1269984" cy="584775"/>
          </a:xfrm>
          <a:prstGeom prst="rect">
            <a:avLst/>
          </a:prstGeom>
          <a:noFill/>
        </p:spPr>
        <p:txBody>
          <a:bodyPr wrap="square" rtlCol="0">
            <a:spAutoFit/>
          </a:bodyPr>
          <a:lstStyle/>
          <a:p>
            <a:pPr algn="ctr"/>
            <a:r>
              <a:rPr lang="en-GB" sz="1600" b="1" dirty="0" err="1">
                <a:solidFill>
                  <a:schemeClr val="accent2">
                    <a:lumMod val="60000"/>
                    <a:lumOff val="40000"/>
                  </a:schemeClr>
                </a:solidFill>
              </a:rPr>
              <a:t>Mathworks</a:t>
            </a:r>
            <a:r>
              <a:rPr lang="en-GB" sz="1600" b="1" dirty="0">
                <a:solidFill>
                  <a:schemeClr val="accent2">
                    <a:lumMod val="60000"/>
                    <a:lumOff val="40000"/>
                  </a:schemeClr>
                </a:solidFill>
              </a:rPr>
              <a:t> MBC</a:t>
            </a:r>
          </a:p>
        </p:txBody>
      </p:sp>
      <p:sp>
        <p:nvSpPr>
          <p:cNvPr id="69" name="TextBox 68">
            <a:extLst>
              <a:ext uri="{FF2B5EF4-FFF2-40B4-BE49-F238E27FC236}">
                <a16:creationId xmlns:a16="http://schemas.microsoft.com/office/drawing/2014/main" id="{7174ECC8-5AF6-40D7-B6E7-A6D644B971AF}"/>
              </a:ext>
            </a:extLst>
          </p:cNvPr>
          <p:cNvSpPr txBox="1"/>
          <p:nvPr/>
        </p:nvSpPr>
        <p:spPr>
          <a:xfrm>
            <a:off x="8472250" y="3087874"/>
            <a:ext cx="1620958" cy="369332"/>
          </a:xfrm>
          <a:prstGeom prst="rect">
            <a:avLst/>
          </a:prstGeom>
          <a:noFill/>
        </p:spPr>
        <p:txBody>
          <a:bodyPr wrap="none" rtlCol="0">
            <a:spAutoFit/>
          </a:bodyPr>
          <a:lstStyle/>
          <a:p>
            <a:pPr algn="ctr"/>
            <a:r>
              <a:rPr lang="en-GB" dirty="0">
                <a:solidFill>
                  <a:schemeClr val="bg1"/>
                </a:solidFill>
              </a:rPr>
              <a:t>Dashboarding</a:t>
            </a:r>
          </a:p>
        </p:txBody>
      </p:sp>
      <p:sp>
        <p:nvSpPr>
          <p:cNvPr id="72" name="TextBox 71">
            <a:extLst>
              <a:ext uri="{FF2B5EF4-FFF2-40B4-BE49-F238E27FC236}">
                <a16:creationId xmlns:a16="http://schemas.microsoft.com/office/drawing/2014/main" id="{171D4D55-E795-4E14-9C8F-CBE35BF81490}"/>
              </a:ext>
            </a:extLst>
          </p:cNvPr>
          <p:cNvSpPr txBox="1"/>
          <p:nvPr/>
        </p:nvSpPr>
        <p:spPr>
          <a:xfrm>
            <a:off x="10499243" y="2748088"/>
            <a:ext cx="1541656" cy="338554"/>
          </a:xfrm>
          <a:prstGeom prst="rect">
            <a:avLst/>
          </a:prstGeom>
          <a:noFill/>
        </p:spPr>
        <p:txBody>
          <a:bodyPr wrap="square" rtlCol="0">
            <a:spAutoFit/>
          </a:bodyPr>
          <a:lstStyle/>
          <a:p>
            <a:pPr algn="ctr"/>
            <a:r>
              <a:rPr lang="en-GB" sz="1600" b="1" dirty="0">
                <a:solidFill>
                  <a:schemeClr val="accent2">
                    <a:lumMod val="60000"/>
                    <a:lumOff val="40000"/>
                  </a:schemeClr>
                </a:solidFill>
              </a:rPr>
              <a:t>Dash </a:t>
            </a:r>
            <a:r>
              <a:rPr lang="en-GB" sz="1600" b="1" dirty="0" err="1">
                <a:solidFill>
                  <a:schemeClr val="accent2">
                    <a:lumMod val="60000"/>
                    <a:lumOff val="40000"/>
                  </a:schemeClr>
                </a:solidFill>
              </a:rPr>
              <a:t>Plotly</a:t>
            </a:r>
            <a:endParaRPr lang="en-GB" sz="1600" b="1" dirty="0">
              <a:solidFill>
                <a:schemeClr val="accent2">
                  <a:lumMod val="60000"/>
                  <a:lumOff val="40000"/>
                </a:schemeClr>
              </a:solidFill>
            </a:endParaRPr>
          </a:p>
        </p:txBody>
      </p:sp>
      <p:sp>
        <p:nvSpPr>
          <p:cNvPr id="73" name="TextBox 72">
            <a:extLst>
              <a:ext uri="{FF2B5EF4-FFF2-40B4-BE49-F238E27FC236}">
                <a16:creationId xmlns:a16="http://schemas.microsoft.com/office/drawing/2014/main" id="{650C91B0-132C-4F35-B8C1-80F483658296}"/>
              </a:ext>
            </a:extLst>
          </p:cNvPr>
          <p:cNvSpPr txBox="1"/>
          <p:nvPr/>
        </p:nvSpPr>
        <p:spPr>
          <a:xfrm>
            <a:off x="10681938" y="3414742"/>
            <a:ext cx="1354490" cy="338554"/>
          </a:xfrm>
          <a:prstGeom prst="rect">
            <a:avLst/>
          </a:prstGeom>
          <a:noFill/>
        </p:spPr>
        <p:txBody>
          <a:bodyPr wrap="square" rtlCol="0">
            <a:spAutoFit/>
          </a:bodyPr>
          <a:lstStyle/>
          <a:p>
            <a:pPr algn="ctr"/>
            <a:r>
              <a:rPr lang="en-GB" sz="1600" b="1" dirty="0">
                <a:solidFill>
                  <a:schemeClr val="accent2">
                    <a:lumMod val="60000"/>
                    <a:lumOff val="40000"/>
                  </a:schemeClr>
                </a:solidFill>
              </a:rPr>
              <a:t>JavaScript</a:t>
            </a:r>
          </a:p>
        </p:txBody>
      </p:sp>
      <p:sp>
        <p:nvSpPr>
          <p:cNvPr id="74" name="TextBox 73">
            <a:extLst>
              <a:ext uri="{FF2B5EF4-FFF2-40B4-BE49-F238E27FC236}">
                <a16:creationId xmlns:a16="http://schemas.microsoft.com/office/drawing/2014/main" id="{F883FD5B-8768-4575-B274-8481A87DE465}"/>
              </a:ext>
            </a:extLst>
          </p:cNvPr>
          <p:cNvSpPr txBox="1"/>
          <p:nvPr/>
        </p:nvSpPr>
        <p:spPr>
          <a:xfrm>
            <a:off x="7464165" y="4669031"/>
            <a:ext cx="1172117" cy="369332"/>
          </a:xfrm>
          <a:prstGeom prst="rect">
            <a:avLst/>
          </a:prstGeom>
          <a:noFill/>
        </p:spPr>
        <p:txBody>
          <a:bodyPr wrap="none" rtlCol="0">
            <a:spAutoFit/>
          </a:bodyPr>
          <a:lstStyle/>
          <a:p>
            <a:pPr algn="ctr"/>
            <a:r>
              <a:rPr lang="en-GB" dirty="0">
                <a:solidFill>
                  <a:schemeClr val="bg1"/>
                </a:solidFill>
              </a:rPr>
              <a:t>Database</a:t>
            </a:r>
          </a:p>
        </p:txBody>
      </p:sp>
      <p:sp>
        <p:nvSpPr>
          <p:cNvPr id="75" name="TextBox 74">
            <a:extLst>
              <a:ext uri="{FF2B5EF4-FFF2-40B4-BE49-F238E27FC236}">
                <a16:creationId xmlns:a16="http://schemas.microsoft.com/office/drawing/2014/main" id="{D4E9D3C8-4606-4299-AB5D-567932AFEA7C}"/>
              </a:ext>
            </a:extLst>
          </p:cNvPr>
          <p:cNvSpPr txBox="1"/>
          <p:nvPr/>
        </p:nvSpPr>
        <p:spPr>
          <a:xfrm>
            <a:off x="10681938" y="5897290"/>
            <a:ext cx="1172116" cy="830997"/>
          </a:xfrm>
          <a:prstGeom prst="rect">
            <a:avLst/>
          </a:prstGeom>
          <a:noFill/>
        </p:spPr>
        <p:txBody>
          <a:bodyPr wrap="square" rtlCol="0">
            <a:spAutoFit/>
          </a:bodyPr>
          <a:lstStyle/>
          <a:p>
            <a:pPr algn="ctr"/>
            <a:r>
              <a:rPr lang="en-GB" sz="1600" b="1" dirty="0">
                <a:solidFill>
                  <a:schemeClr val="accent2">
                    <a:lumMod val="60000"/>
                    <a:lumOff val="40000"/>
                  </a:schemeClr>
                </a:solidFill>
              </a:rPr>
              <a:t>Basic SQL scripting</a:t>
            </a:r>
          </a:p>
        </p:txBody>
      </p:sp>
      <p:sp>
        <p:nvSpPr>
          <p:cNvPr id="76" name="TextBox 75">
            <a:extLst>
              <a:ext uri="{FF2B5EF4-FFF2-40B4-BE49-F238E27FC236}">
                <a16:creationId xmlns:a16="http://schemas.microsoft.com/office/drawing/2014/main" id="{A4103E71-B2D5-4476-835E-E616FFD0B87D}"/>
              </a:ext>
            </a:extLst>
          </p:cNvPr>
          <p:cNvSpPr txBox="1"/>
          <p:nvPr/>
        </p:nvSpPr>
        <p:spPr>
          <a:xfrm>
            <a:off x="9127127" y="2016934"/>
            <a:ext cx="787395" cy="369332"/>
          </a:xfrm>
          <a:prstGeom prst="rect">
            <a:avLst/>
          </a:prstGeom>
          <a:noFill/>
        </p:spPr>
        <p:txBody>
          <a:bodyPr wrap="none" rtlCol="0">
            <a:spAutoFit/>
          </a:bodyPr>
          <a:lstStyle/>
          <a:p>
            <a:pPr algn="ctr"/>
            <a:r>
              <a:rPr lang="en-GB" dirty="0">
                <a:solidFill>
                  <a:schemeClr val="bg1"/>
                </a:solidFill>
              </a:rPr>
              <a:t>Cloud</a:t>
            </a:r>
          </a:p>
        </p:txBody>
      </p:sp>
      <p:sp>
        <p:nvSpPr>
          <p:cNvPr id="80" name="TextBox 79">
            <a:extLst>
              <a:ext uri="{FF2B5EF4-FFF2-40B4-BE49-F238E27FC236}">
                <a16:creationId xmlns:a16="http://schemas.microsoft.com/office/drawing/2014/main" id="{3BBBDF83-8307-4AF2-8A74-B7E5EED08EBB}"/>
              </a:ext>
            </a:extLst>
          </p:cNvPr>
          <p:cNvSpPr txBox="1"/>
          <p:nvPr/>
        </p:nvSpPr>
        <p:spPr>
          <a:xfrm>
            <a:off x="10750490" y="1816141"/>
            <a:ext cx="933773" cy="338554"/>
          </a:xfrm>
          <a:prstGeom prst="rect">
            <a:avLst/>
          </a:prstGeom>
          <a:noFill/>
        </p:spPr>
        <p:txBody>
          <a:bodyPr wrap="square" rtlCol="0">
            <a:spAutoFit/>
          </a:bodyPr>
          <a:lstStyle/>
          <a:p>
            <a:pPr algn="ctr"/>
            <a:r>
              <a:rPr lang="en-GB" sz="1600" b="1" dirty="0">
                <a:solidFill>
                  <a:schemeClr val="accent2">
                    <a:lumMod val="60000"/>
                    <a:lumOff val="40000"/>
                  </a:schemeClr>
                </a:solidFill>
              </a:rPr>
              <a:t>AWS </a:t>
            </a:r>
          </a:p>
        </p:txBody>
      </p:sp>
      <p:sp>
        <p:nvSpPr>
          <p:cNvPr id="81" name="TextBox 80">
            <a:extLst>
              <a:ext uri="{FF2B5EF4-FFF2-40B4-BE49-F238E27FC236}">
                <a16:creationId xmlns:a16="http://schemas.microsoft.com/office/drawing/2014/main" id="{E434CA6E-3959-494B-8D14-94BB37561C9A}"/>
              </a:ext>
            </a:extLst>
          </p:cNvPr>
          <p:cNvSpPr txBox="1"/>
          <p:nvPr/>
        </p:nvSpPr>
        <p:spPr>
          <a:xfrm>
            <a:off x="10579828" y="268433"/>
            <a:ext cx="1421393" cy="584775"/>
          </a:xfrm>
          <a:prstGeom prst="rect">
            <a:avLst/>
          </a:prstGeom>
          <a:noFill/>
        </p:spPr>
        <p:txBody>
          <a:bodyPr wrap="square" rtlCol="0">
            <a:spAutoFit/>
          </a:bodyPr>
          <a:lstStyle/>
          <a:p>
            <a:pPr algn="ctr"/>
            <a:r>
              <a:rPr lang="en-GB" sz="1600" b="1" dirty="0">
                <a:solidFill>
                  <a:schemeClr val="accent2">
                    <a:lumMod val="60000"/>
                    <a:lumOff val="40000"/>
                  </a:schemeClr>
                </a:solidFill>
              </a:rPr>
              <a:t>AWS </a:t>
            </a:r>
            <a:r>
              <a:rPr lang="en-GB" sz="1600" b="1" dirty="0" err="1">
                <a:solidFill>
                  <a:schemeClr val="accent2">
                    <a:lumMod val="60000"/>
                    <a:lumOff val="40000"/>
                  </a:schemeClr>
                </a:solidFill>
              </a:rPr>
              <a:t>SageMaker</a:t>
            </a:r>
            <a:endParaRPr lang="en-GB" sz="1600" b="1" dirty="0">
              <a:solidFill>
                <a:schemeClr val="accent2">
                  <a:lumMod val="60000"/>
                  <a:lumOff val="40000"/>
                </a:schemeClr>
              </a:solidFill>
            </a:endParaRPr>
          </a:p>
        </p:txBody>
      </p:sp>
      <p:sp>
        <p:nvSpPr>
          <p:cNvPr id="82" name="TextBox 81">
            <a:extLst>
              <a:ext uri="{FF2B5EF4-FFF2-40B4-BE49-F238E27FC236}">
                <a16:creationId xmlns:a16="http://schemas.microsoft.com/office/drawing/2014/main" id="{030F155B-F112-4686-97B2-A9486141FD18}"/>
              </a:ext>
            </a:extLst>
          </p:cNvPr>
          <p:cNvSpPr txBox="1"/>
          <p:nvPr/>
        </p:nvSpPr>
        <p:spPr>
          <a:xfrm>
            <a:off x="10600139" y="1205051"/>
            <a:ext cx="1598105" cy="338554"/>
          </a:xfrm>
          <a:prstGeom prst="rect">
            <a:avLst/>
          </a:prstGeom>
          <a:noFill/>
        </p:spPr>
        <p:txBody>
          <a:bodyPr wrap="square" rtlCol="0">
            <a:spAutoFit/>
          </a:bodyPr>
          <a:lstStyle/>
          <a:p>
            <a:pPr algn="ctr"/>
            <a:r>
              <a:rPr lang="en-GB" sz="1600" b="1" dirty="0">
                <a:solidFill>
                  <a:schemeClr val="accent2">
                    <a:lumMod val="60000"/>
                    <a:lumOff val="40000"/>
                  </a:schemeClr>
                </a:solidFill>
              </a:rPr>
              <a:t>Azure (Basic)</a:t>
            </a:r>
          </a:p>
        </p:txBody>
      </p:sp>
      <p:cxnSp>
        <p:nvCxnSpPr>
          <p:cNvPr id="83" name="Straight Arrow Connector 82">
            <a:extLst>
              <a:ext uri="{FF2B5EF4-FFF2-40B4-BE49-F238E27FC236}">
                <a16:creationId xmlns:a16="http://schemas.microsoft.com/office/drawing/2014/main" id="{BE5DB98D-DCE7-4340-AE18-32FA7D983B7F}"/>
              </a:ext>
            </a:extLst>
          </p:cNvPr>
          <p:cNvCxnSpPr>
            <a:cxnSpLocks/>
            <a:stCxn id="43" idx="1"/>
            <a:endCxn id="40" idx="3"/>
          </p:cNvCxnSpPr>
          <p:nvPr/>
        </p:nvCxnSpPr>
        <p:spPr>
          <a:xfrm flipH="1" flipV="1">
            <a:off x="1447247" y="1699581"/>
            <a:ext cx="578370" cy="857776"/>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F465F8C6-8ED0-4780-BC15-0B9A985E22C1}"/>
              </a:ext>
            </a:extLst>
          </p:cNvPr>
          <p:cNvCxnSpPr>
            <a:cxnSpLocks/>
            <a:stCxn id="43" idx="1"/>
            <a:endCxn id="57" idx="3"/>
          </p:cNvCxnSpPr>
          <p:nvPr/>
        </p:nvCxnSpPr>
        <p:spPr>
          <a:xfrm flipH="1" flipV="1">
            <a:off x="1028639" y="2076292"/>
            <a:ext cx="996978" cy="481065"/>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5F9D765D-534C-40EC-970E-138E14271DFD}"/>
              </a:ext>
            </a:extLst>
          </p:cNvPr>
          <p:cNvCxnSpPr>
            <a:cxnSpLocks/>
            <a:stCxn id="43" idx="1"/>
            <a:endCxn id="23" idx="3"/>
          </p:cNvCxnSpPr>
          <p:nvPr/>
        </p:nvCxnSpPr>
        <p:spPr>
          <a:xfrm flipH="1">
            <a:off x="1128970" y="2557357"/>
            <a:ext cx="896647" cy="40036"/>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8CF633B3-0914-4EEB-8416-207888E065C3}"/>
              </a:ext>
            </a:extLst>
          </p:cNvPr>
          <p:cNvCxnSpPr>
            <a:cxnSpLocks/>
            <a:endCxn id="24" idx="3"/>
          </p:cNvCxnSpPr>
          <p:nvPr/>
        </p:nvCxnSpPr>
        <p:spPr>
          <a:xfrm flipH="1" flipV="1">
            <a:off x="1364511" y="3154201"/>
            <a:ext cx="931933" cy="69923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2DF53E02-8CA2-4912-A240-36D61A86B7AC}"/>
              </a:ext>
            </a:extLst>
          </p:cNvPr>
          <p:cNvCxnSpPr>
            <a:cxnSpLocks/>
            <a:endCxn id="34" idx="3"/>
          </p:cNvCxnSpPr>
          <p:nvPr/>
        </p:nvCxnSpPr>
        <p:spPr>
          <a:xfrm flipH="1" flipV="1">
            <a:off x="1503640" y="3768802"/>
            <a:ext cx="792804" cy="84638"/>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76A644F-ADF7-46F6-96B8-0B3CCB067F92}"/>
              </a:ext>
            </a:extLst>
          </p:cNvPr>
          <p:cNvCxnSpPr>
            <a:cxnSpLocks/>
            <a:endCxn id="35" idx="3"/>
          </p:cNvCxnSpPr>
          <p:nvPr/>
        </p:nvCxnSpPr>
        <p:spPr>
          <a:xfrm flipH="1">
            <a:off x="1430274" y="3853440"/>
            <a:ext cx="866170" cy="516862"/>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CAF934C6-735B-4E43-AA7A-1E23927F8DA2}"/>
              </a:ext>
            </a:extLst>
          </p:cNvPr>
          <p:cNvCxnSpPr>
            <a:cxnSpLocks/>
            <a:stCxn id="53" idx="1"/>
            <a:endCxn id="56" idx="3"/>
          </p:cNvCxnSpPr>
          <p:nvPr/>
        </p:nvCxnSpPr>
        <p:spPr>
          <a:xfrm flipH="1" flipV="1">
            <a:off x="1664893" y="5088599"/>
            <a:ext cx="257289" cy="108252"/>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4B409471-4BD2-4218-B129-2075E4CEA193}"/>
              </a:ext>
            </a:extLst>
          </p:cNvPr>
          <p:cNvCxnSpPr>
            <a:cxnSpLocks/>
            <a:stCxn id="53" idx="2"/>
            <a:endCxn id="58" idx="0"/>
          </p:cNvCxnSpPr>
          <p:nvPr/>
        </p:nvCxnSpPr>
        <p:spPr>
          <a:xfrm flipH="1">
            <a:off x="1574076" y="5381517"/>
            <a:ext cx="1081640" cy="387068"/>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E2573DF-54F9-4844-B788-42D89064969A}"/>
              </a:ext>
            </a:extLst>
          </p:cNvPr>
          <p:cNvCxnSpPr>
            <a:cxnSpLocks/>
            <a:stCxn id="53" idx="2"/>
            <a:endCxn id="59" idx="0"/>
          </p:cNvCxnSpPr>
          <p:nvPr/>
        </p:nvCxnSpPr>
        <p:spPr>
          <a:xfrm>
            <a:off x="2655716" y="5381517"/>
            <a:ext cx="76365" cy="802566"/>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4755E244-4C04-4300-9364-D9E7D183A308}"/>
              </a:ext>
            </a:extLst>
          </p:cNvPr>
          <p:cNvCxnSpPr>
            <a:cxnSpLocks/>
            <a:endCxn id="53" idx="0"/>
          </p:cNvCxnSpPr>
          <p:nvPr/>
        </p:nvCxnSpPr>
        <p:spPr>
          <a:xfrm flipH="1">
            <a:off x="2655716" y="3467645"/>
            <a:ext cx="2691603" cy="1544540"/>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75E942A9-909F-4AC3-9406-875C280C5EE1}"/>
              </a:ext>
            </a:extLst>
          </p:cNvPr>
          <p:cNvCxnSpPr>
            <a:cxnSpLocks/>
            <a:stCxn id="53" idx="2"/>
            <a:endCxn id="60" idx="0"/>
          </p:cNvCxnSpPr>
          <p:nvPr/>
        </p:nvCxnSpPr>
        <p:spPr>
          <a:xfrm>
            <a:off x="2655716" y="5381517"/>
            <a:ext cx="1031644" cy="587123"/>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9A629FC4-E406-4D21-A9B9-2D04F5C1625D}"/>
              </a:ext>
            </a:extLst>
          </p:cNvPr>
          <p:cNvCxnSpPr>
            <a:cxnSpLocks/>
            <a:stCxn id="18" idx="2"/>
            <a:endCxn id="61" idx="0"/>
          </p:cNvCxnSpPr>
          <p:nvPr/>
        </p:nvCxnSpPr>
        <p:spPr>
          <a:xfrm>
            <a:off x="5709110" y="3494865"/>
            <a:ext cx="411079" cy="1211261"/>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5EF462EC-F80F-44B2-BDE1-59B3F89C773B}"/>
              </a:ext>
            </a:extLst>
          </p:cNvPr>
          <p:cNvCxnSpPr>
            <a:cxnSpLocks/>
            <a:stCxn id="61" idx="2"/>
            <a:endCxn id="62" idx="3"/>
          </p:cNvCxnSpPr>
          <p:nvPr/>
        </p:nvCxnSpPr>
        <p:spPr>
          <a:xfrm flipH="1">
            <a:off x="5235518" y="5075458"/>
            <a:ext cx="884671" cy="373764"/>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377C13F7-24CC-46B0-98D2-A9F041D699F8}"/>
              </a:ext>
            </a:extLst>
          </p:cNvPr>
          <p:cNvCxnSpPr>
            <a:cxnSpLocks/>
            <a:stCxn id="61" idx="2"/>
            <a:endCxn id="63" idx="0"/>
          </p:cNvCxnSpPr>
          <p:nvPr/>
        </p:nvCxnSpPr>
        <p:spPr>
          <a:xfrm flipH="1">
            <a:off x="5545327" y="5075458"/>
            <a:ext cx="574862" cy="977311"/>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4F32C212-3E51-49D4-AD47-4DA0B4206E71}"/>
              </a:ext>
            </a:extLst>
          </p:cNvPr>
          <p:cNvCxnSpPr>
            <a:cxnSpLocks/>
            <a:stCxn id="61" idx="2"/>
            <a:endCxn id="68" idx="0"/>
          </p:cNvCxnSpPr>
          <p:nvPr/>
        </p:nvCxnSpPr>
        <p:spPr>
          <a:xfrm>
            <a:off x="6120189" y="5075458"/>
            <a:ext cx="717798" cy="1036520"/>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4963AD0E-BA9B-4742-B5E6-699B3B67C148}"/>
              </a:ext>
            </a:extLst>
          </p:cNvPr>
          <p:cNvCxnSpPr>
            <a:cxnSpLocks/>
            <a:stCxn id="61" idx="2"/>
            <a:endCxn id="65" idx="1"/>
          </p:cNvCxnSpPr>
          <p:nvPr/>
        </p:nvCxnSpPr>
        <p:spPr>
          <a:xfrm>
            <a:off x="6120189" y="5075458"/>
            <a:ext cx="1455874" cy="112559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ED51EEB1-CACD-45EC-9C35-C29E4D13748F}"/>
              </a:ext>
            </a:extLst>
          </p:cNvPr>
          <p:cNvCxnSpPr>
            <a:cxnSpLocks/>
            <a:stCxn id="61" idx="2"/>
          </p:cNvCxnSpPr>
          <p:nvPr/>
        </p:nvCxnSpPr>
        <p:spPr>
          <a:xfrm>
            <a:off x="6120189" y="5075458"/>
            <a:ext cx="987771" cy="32651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C691F170-0D41-48C1-B229-21A7B706EF0B}"/>
              </a:ext>
            </a:extLst>
          </p:cNvPr>
          <p:cNvCxnSpPr>
            <a:cxnSpLocks/>
            <a:endCxn id="74" idx="1"/>
          </p:cNvCxnSpPr>
          <p:nvPr/>
        </p:nvCxnSpPr>
        <p:spPr>
          <a:xfrm>
            <a:off x="5972645" y="3489905"/>
            <a:ext cx="1491520" cy="1363792"/>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78A47F17-496E-4462-BB2E-1895ECBDA64F}"/>
              </a:ext>
            </a:extLst>
          </p:cNvPr>
          <p:cNvCxnSpPr>
            <a:cxnSpLocks/>
            <a:stCxn id="74" idx="3"/>
            <a:endCxn id="75" idx="1"/>
          </p:cNvCxnSpPr>
          <p:nvPr/>
        </p:nvCxnSpPr>
        <p:spPr>
          <a:xfrm>
            <a:off x="8636282" y="4853697"/>
            <a:ext cx="2045656" cy="1459092"/>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F628020D-A728-433B-941B-E207738FF8B6}"/>
              </a:ext>
            </a:extLst>
          </p:cNvPr>
          <p:cNvCxnSpPr>
            <a:cxnSpLocks/>
            <a:endCxn id="69" idx="1"/>
          </p:cNvCxnSpPr>
          <p:nvPr/>
        </p:nvCxnSpPr>
        <p:spPr>
          <a:xfrm>
            <a:off x="6300969" y="3242249"/>
            <a:ext cx="2171281" cy="30291"/>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54890D8A-95E5-457B-84E1-3F7A8F8D1A86}"/>
              </a:ext>
            </a:extLst>
          </p:cNvPr>
          <p:cNvCxnSpPr>
            <a:cxnSpLocks/>
            <a:stCxn id="69" idx="3"/>
            <a:endCxn id="72" idx="1"/>
          </p:cNvCxnSpPr>
          <p:nvPr/>
        </p:nvCxnSpPr>
        <p:spPr>
          <a:xfrm flipV="1">
            <a:off x="10093208" y="2917365"/>
            <a:ext cx="406035" cy="355175"/>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CBF21D7B-98EC-4A2B-A2BD-07FED73D4219}"/>
              </a:ext>
            </a:extLst>
          </p:cNvPr>
          <p:cNvCxnSpPr>
            <a:cxnSpLocks/>
            <a:stCxn id="69" idx="3"/>
            <a:endCxn id="73" idx="1"/>
          </p:cNvCxnSpPr>
          <p:nvPr/>
        </p:nvCxnSpPr>
        <p:spPr>
          <a:xfrm>
            <a:off x="10093208" y="3272540"/>
            <a:ext cx="588730" cy="31147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0D0A90E-796A-4D7D-B6A6-70AF9F1CBE64}"/>
              </a:ext>
            </a:extLst>
          </p:cNvPr>
          <p:cNvCxnSpPr>
            <a:cxnSpLocks/>
            <a:endCxn id="76" idx="1"/>
          </p:cNvCxnSpPr>
          <p:nvPr/>
        </p:nvCxnSpPr>
        <p:spPr>
          <a:xfrm flipV="1">
            <a:off x="6239837" y="2201600"/>
            <a:ext cx="2887290" cy="911272"/>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37504598-2781-4402-8BA4-BFB7D932D3C9}"/>
              </a:ext>
            </a:extLst>
          </p:cNvPr>
          <p:cNvCxnSpPr>
            <a:cxnSpLocks/>
            <a:stCxn id="48" idx="0"/>
            <a:endCxn id="41" idx="3"/>
          </p:cNvCxnSpPr>
          <p:nvPr/>
        </p:nvCxnSpPr>
        <p:spPr>
          <a:xfrm flipH="1" flipV="1">
            <a:off x="1533138" y="453634"/>
            <a:ext cx="2111456" cy="834974"/>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054857BE-8C53-45AA-8B0F-7D743984BF46}"/>
              </a:ext>
            </a:extLst>
          </p:cNvPr>
          <p:cNvCxnSpPr>
            <a:cxnSpLocks/>
            <a:stCxn id="48" idx="0"/>
            <a:endCxn id="49" idx="3"/>
          </p:cNvCxnSpPr>
          <p:nvPr/>
        </p:nvCxnSpPr>
        <p:spPr>
          <a:xfrm flipH="1" flipV="1">
            <a:off x="1383812" y="859435"/>
            <a:ext cx="2260782" cy="429173"/>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2CB5F258-26E9-4360-A1B9-94BB3574A37C}"/>
              </a:ext>
            </a:extLst>
          </p:cNvPr>
          <p:cNvCxnSpPr>
            <a:cxnSpLocks/>
            <a:stCxn id="48" idx="0"/>
            <a:endCxn id="51" idx="2"/>
          </p:cNvCxnSpPr>
          <p:nvPr/>
        </p:nvCxnSpPr>
        <p:spPr>
          <a:xfrm flipH="1" flipV="1">
            <a:off x="2143418" y="397754"/>
            <a:ext cx="1501176" cy="890854"/>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0" name="TextBox 189">
            <a:extLst>
              <a:ext uri="{FF2B5EF4-FFF2-40B4-BE49-F238E27FC236}">
                <a16:creationId xmlns:a16="http://schemas.microsoft.com/office/drawing/2014/main" id="{CE021354-8D76-4830-8385-811B50989943}"/>
              </a:ext>
            </a:extLst>
          </p:cNvPr>
          <p:cNvSpPr txBox="1"/>
          <p:nvPr/>
        </p:nvSpPr>
        <p:spPr>
          <a:xfrm>
            <a:off x="2935009" y="120756"/>
            <a:ext cx="1677616" cy="584775"/>
          </a:xfrm>
          <a:prstGeom prst="rect">
            <a:avLst/>
          </a:prstGeom>
          <a:noFill/>
        </p:spPr>
        <p:txBody>
          <a:bodyPr wrap="square" rtlCol="0">
            <a:spAutoFit/>
          </a:bodyPr>
          <a:lstStyle/>
          <a:p>
            <a:pPr algn="ctr"/>
            <a:r>
              <a:rPr lang="en-GB" sz="1600" b="1" dirty="0">
                <a:solidFill>
                  <a:schemeClr val="accent2">
                    <a:lumMod val="60000"/>
                    <a:lumOff val="40000"/>
                  </a:schemeClr>
                </a:solidFill>
              </a:rPr>
              <a:t>Reinforcement</a:t>
            </a:r>
          </a:p>
          <a:p>
            <a:pPr algn="ctr"/>
            <a:r>
              <a:rPr lang="en-GB" sz="1600" b="1" dirty="0">
                <a:solidFill>
                  <a:schemeClr val="accent2">
                    <a:lumMod val="60000"/>
                    <a:lumOff val="40000"/>
                  </a:schemeClr>
                </a:solidFill>
              </a:rPr>
              <a:t>Learning</a:t>
            </a:r>
            <a:endParaRPr lang="en-GB" sz="1600" dirty="0">
              <a:solidFill>
                <a:schemeClr val="bg1"/>
              </a:solidFill>
            </a:endParaRPr>
          </a:p>
        </p:txBody>
      </p:sp>
      <p:cxnSp>
        <p:nvCxnSpPr>
          <p:cNvPr id="191" name="Straight Arrow Connector 190">
            <a:extLst>
              <a:ext uri="{FF2B5EF4-FFF2-40B4-BE49-F238E27FC236}">
                <a16:creationId xmlns:a16="http://schemas.microsoft.com/office/drawing/2014/main" id="{0C92766B-3810-4E97-B846-04012DA6827E}"/>
              </a:ext>
            </a:extLst>
          </p:cNvPr>
          <p:cNvCxnSpPr>
            <a:cxnSpLocks/>
            <a:stCxn id="48" idx="0"/>
            <a:endCxn id="190" idx="2"/>
          </p:cNvCxnSpPr>
          <p:nvPr/>
        </p:nvCxnSpPr>
        <p:spPr>
          <a:xfrm flipV="1">
            <a:off x="3644594" y="705531"/>
            <a:ext cx="129223" cy="583077"/>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A4928F16-15AD-4361-8211-BE299B933C84}"/>
              </a:ext>
            </a:extLst>
          </p:cNvPr>
          <p:cNvCxnSpPr>
            <a:cxnSpLocks/>
            <a:stCxn id="76" idx="3"/>
            <a:endCxn id="81" idx="1"/>
          </p:cNvCxnSpPr>
          <p:nvPr/>
        </p:nvCxnSpPr>
        <p:spPr>
          <a:xfrm flipV="1">
            <a:off x="9914522" y="560821"/>
            <a:ext cx="665306" cy="164077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1BB115EE-E2FA-49ED-A0A4-8ADB63582AF6}"/>
              </a:ext>
            </a:extLst>
          </p:cNvPr>
          <p:cNvCxnSpPr>
            <a:cxnSpLocks/>
            <a:stCxn id="76" idx="3"/>
            <a:endCxn id="82" idx="1"/>
          </p:cNvCxnSpPr>
          <p:nvPr/>
        </p:nvCxnSpPr>
        <p:spPr>
          <a:xfrm flipV="1">
            <a:off x="9914522" y="1374328"/>
            <a:ext cx="685617" cy="827272"/>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39FC3B56-B6D1-4ED2-90B4-E383CEFC2CBA}"/>
              </a:ext>
            </a:extLst>
          </p:cNvPr>
          <p:cNvCxnSpPr>
            <a:cxnSpLocks/>
            <a:stCxn id="76" idx="3"/>
            <a:endCxn id="80" idx="1"/>
          </p:cNvCxnSpPr>
          <p:nvPr/>
        </p:nvCxnSpPr>
        <p:spPr>
          <a:xfrm flipV="1">
            <a:off x="9914522" y="1985418"/>
            <a:ext cx="835968" cy="216182"/>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F225C9D6-295E-435E-9F15-B2CCF2B8FAD1}"/>
              </a:ext>
            </a:extLst>
          </p:cNvPr>
          <p:cNvSpPr txBox="1"/>
          <p:nvPr/>
        </p:nvSpPr>
        <p:spPr>
          <a:xfrm>
            <a:off x="9007463" y="4080553"/>
            <a:ext cx="1131615" cy="646331"/>
          </a:xfrm>
          <a:prstGeom prst="rect">
            <a:avLst/>
          </a:prstGeom>
          <a:noFill/>
        </p:spPr>
        <p:txBody>
          <a:bodyPr wrap="square" rtlCol="0">
            <a:spAutoFit/>
          </a:bodyPr>
          <a:lstStyle/>
          <a:p>
            <a:pPr algn="ctr"/>
            <a:r>
              <a:rPr lang="en-GB" dirty="0">
                <a:solidFill>
                  <a:schemeClr val="bg1"/>
                </a:solidFill>
              </a:rPr>
              <a:t>Version control</a:t>
            </a:r>
          </a:p>
        </p:txBody>
      </p:sp>
      <p:cxnSp>
        <p:nvCxnSpPr>
          <p:cNvPr id="92" name="Straight Arrow Connector 91">
            <a:extLst>
              <a:ext uri="{FF2B5EF4-FFF2-40B4-BE49-F238E27FC236}">
                <a16:creationId xmlns:a16="http://schemas.microsoft.com/office/drawing/2014/main" id="{A128BCCE-8D97-4B4D-9EAD-DF096DC507AD}"/>
              </a:ext>
            </a:extLst>
          </p:cNvPr>
          <p:cNvCxnSpPr>
            <a:cxnSpLocks/>
            <a:endCxn id="90" idx="1"/>
          </p:cNvCxnSpPr>
          <p:nvPr/>
        </p:nvCxnSpPr>
        <p:spPr>
          <a:xfrm>
            <a:off x="6239837" y="3390846"/>
            <a:ext cx="2767626" cy="1012873"/>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0DFA9FAF-AD5F-4752-BABD-0FE6CC915B3C}"/>
              </a:ext>
            </a:extLst>
          </p:cNvPr>
          <p:cNvSpPr txBox="1"/>
          <p:nvPr/>
        </p:nvSpPr>
        <p:spPr>
          <a:xfrm>
            <a:off x="10664153" y="4548286"/>
            <a:ext cx="1172116" cy="338554"/>
          </a:xfrm>
          <a:prstGeom prst="rect">
            <a:avLst/>
          </a:prstGeom>
          <a:noFill/>
        </p:spPr>
        <p:txBody>
          <a:bodyPr wrap="square" rtlCol="0">
            <a:spAutoFit/>
          </a:bodyPr>
          <a:lstStyle/>
          <a:p>
            <a:pPr algn="ctr"/>
            <a:r>
              <a:rPr lang="en-GB" sz="1600" b="1" dirty="0">
                <a:solidFill>
                  <a:schemeClr val="accent2">
                    <a:lumMod val="60000"/>
                    <a:lumOff val="40000"/>
                  </a:schemeClr>
                </a:solidFill>
              </a:rPr>
              <a:t>GitLab</a:t>
            </a:r>
          </a:p>
        </p:txBody>
      </p:sp>
      <p:cxnSp>
        <p:nvCxnSpPr>
          <p:cNvPr id="95" name="Straight Arrow Connector 94">
            <a:extLst>
              <a:ext uri="{FF2B5EF4-FFF2-40B4-BE49-F238E27FC236}">
                <a16:creationId xmlns:a16="http://schemas.microsoft.com/office/drawing/2014/main" id="{70D47E80-2815-45B1-8794-B9C3A82B55A3}"/>
              </a:ext>
            </a:extLst>
          </p:cNvPr>
          <p:cNvCxnSpPr>
            <a:cxnSpLocks/>
            <a:stCxn id="90" idx="3"/>
            <a:endCxn id="94" idx="1"/>
          </p:cNvCxnSpPr>
          <p:nvPr/>
        </p:nvCxnSpPr>
        <p:spPr>
          <a:xfrm>
            <a:off x="10139078" y="4403719"/>
            <a:ext cx="525075" cy="313844"/>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80C22CAB-0A7B-4BA4-BFA3-8D55C2F7817E}"/>
              </a:ext>
            </a:extLst>
          </p:cNvPr>
          <p:cNvSpPr txBox="1"/>
          <p:nvPr/>
        </p:nvSpPr>
        <p:spPr>
          <a:xfrm>
            <a:off x="10527107" y="5015039"/>
            <a:ext cx="1172116" cy="584775"/>
          </a:xfrm>
          <a:prstGeom prst="rect">
            <a:avLst/>
          </a:prstGeom>
          <a:noFill/>
        </p:spPr>
        <p:txBody>
          <a:bodyPr wrap="square" rtlCol="0">
            <a:spAutoFit/>
          </a:bodyPr>
          <a:lstStyle/>
          <a:p>
            <a:pPr algn="ctr"/>
            <a:r>
              <a:rPr lang="en-GB" sz="1600" b="1" dirty="0">
                <a:solidFill>
                  <a:schemeClr val="accent2">
                    <a:lumMod val="60000"/>
                    <a:lumOff val="40000"/>
                  </a:schemeClr>
                </a:solidFill>
              </a:rPr>
              <a:t>Plastic SCM</a:t>
            </a:r>
          </a:p>
        </p:txBody>
      </p:sp>
      <p:cxnSp>
        <p:nvCxnSpPr>
          <p:cNvPr id="98" name="Straight Arrow Connector 97">
            <a:extLst>
              <a:ext uri="{FF2B5EF4-FFF2-40B4-BE49-F238E27FC236}">
                <a16:creationId xmlns:a16="http://schemas.microsoft.com/office/drawing/2014/main" id="{C98F833C-273C-438B-9043-2658DFA5ADFE}"/>
              </a:ext>
            </a:extLst>
          </p:cNvPr>
          <p:cNvCxnSpPr>
            <a:cxnSpLocks/>
            <a:stCxn id="90" idx="3"/>
            <a:endCxn id="96" idx="1"/>
          </p:cNvCxnSpPr>
          <p:nvPr/>
        </p:nvCxnSpPr>
        <p:spPr>
          <a:xfrm>
            <a:off x="10139078" y="4403719"/>
            <a:ext cx="388029" cy="903708"/>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25C763C7-C8F4-45FC-89DD-7B4615C91FA2}"/>
              </a:ext>
            </a:extLst>
          </p:cNvPr>
          <p:cNvSpPr txBox="1"/>
          <p:nvPr/>
        </p:nvSpPr>
        <p:spPr>
          <a:xfrm>
            <a:off x="5040571" y="1821939"/>
            <a:ext cx="1415772" cy="369332"/>
          </a:xfrm>
          <a:prstGeom prst="rect">
            <a:avLst/>
          </a:prstGeom>
          <a:noFill/>
        </p:spPr>
        <p:txBody>
          <a:bodyPr wrap="none" rtlCol="0">
            <a:spAutoFit/>
          </a:bodyPr>
          <a:lstStyle/>
          <a:p>
            <a:pPr algn="ctr"/>
            <a:r>
              <a:rPr lang="en-GB" dirty="0">
                <a:solidFill>
                  <a:schemeClr val="bg1"/>
                </a:solidFill>
              </a:rPr>
              <a:t>Deployment</a:t>
            </a:r>
          </a:p>
        </p:txBody>
      </p:sp>
      <p:cxnSp>
        <p:nvCxnSpPr>
          <p:cNvPr id="122" name="Straight Arrow Connector 121">
            <a:extLst>
              <a:ext uri="{FF2B5EF4-FFF2-40B4-BE49-F238E27FC236}">
                <a16:creationId xmlns:a16="http://schemas.microsoft.com/office/drawing/2014/main" id="{4A61F865-6129-4FEF-BA5F-8EEDBF92E0B4}"/>
              </a:ext>
            </a:extLst>
          </p:cNvPr>
          <p:cNvCxnSpPr>
            <a:cxnSpLocks/>
            <a:stCxn id="18" idx="0"/>
            <a:endCxn id="121" idx="2"/>
          </p:cNvCxnSpPr>
          <p:nvPr/>
        </p:nvCxnSpPr>
        <p:spPr>
          <a:xfrm flipV="1">
            <a:off x="5709110" y="2191271"/>
            <a:ext cx="39347" cy="84192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C4117FCE-F71D-4202-927A-857A07D80175}"/>
              </a:ext>
            </a:extLst>
          </p:cNvPr>
          <p:cNvSpPr txBox="1"/>
          <p:nvPr/>
        </p:nvSpPr>
        <p:spPr>
          <a:xfrm>
            <a:off x="4724054" y="443445"/>
            <a:ext cx="1311578" cy="338554"/>
          </a:xfrm>
          <a:prstGeom prst="rect">
            <a:avLst/>
          </a:prstGeom>
          <a:noFill/>
        </p:spPr>
        <p:txBody>
          <a:bodyPr wrap="none" rtlCol="0">
            <a:spAutoFit/>
          </a:bodyPr>
          <a:lstStyle/>
          <a:p>
            <a:pPr algn="ctr"/>
            <a:r>
              <a:rPr lang="en-GB" sz="1600" b="1" dirty="0">
                <a:solidFill>
                  <a:srgbClr val="53CAFF"/>
                </a:solidFill>
              </a:rPr>
              <a:t>Kubernetes</a:t>
            </a:r>
          </a:p>
        </p:txBody>
      </p:sp>
      <p:sp>
        <p:nvSpPr>
          <p:cNvPr id="127" name="TextBox 126">
            <a:extLst>
              <a:ext uri="{FF2B5EF4-FFF2-40B4-BE49-F238E27FC236}">
                <a16:creationId xmlns:a16="http://schemas.microsoft.com/office/drawing/2014/main" id="{45BDE153-3AFC-4E26-B4D9-267A55B421E3}"/>
              </a:ext>
            </a:extLst>
          </p:cNvPr>
          <p:cNvSpPr txBox="1"/>
          <p:nvPr/>
        </p:nvSpPr>
        <p:spPr>
          <a:xfrm>
            <a:off x="4370914" y="866032"/>
            <a:ext cx="878767" cy="338554"/>
          </a:xfrm>
          <a:prstGeom prst="rect">
            <a:avLst/>
          </a:prstGeom>
          <a:noFill/>
        </p:spPr>
        <p:txBody>
          <a:bodyPr wrap="none" rtlCol="0">
            <a:spAutoFit/>
          </a:bodyPr>
          <a:lstStyle/>
          <a:p>
            <a:pPr algn="ctr"/>
            <a:r>
              <a:rPr lang="en-GB" sz="1600" b="1" dirty="0">
                <a:solidFill>
                  <a:srgbClr val="53CAFF"/>
                </a:solidFill>
              </a:rPr>
              <a:t>Docker</a:t>
            </a:r>
          </a:p>
        </p:txBody>
      </p:sp>
      <p:sp>
        <p:nvSpPr>
          <p:cNvPr id="128" name="TextBox 127">
            <a:extLst>
              <a:ext uri="{FF2B5EF4-FFF2-40B4-BE49-F238E27FC236}">
                <a16:creationId xmlns:a16="http://schemas.microsoft.com/office/drawing/2014/main" id="{3C3B36B5-2BE3-496D-8E71-F356A8D8FAC4}"/>
              </a:ext>
            </a:extLst>
          </p:cNvPr>
          <p:cNvSpPr txBox="1"/>
          <p:nvPr/>
        </p:nvSpPr>
        <p:spPr>
          <a:xfrm>
            <a:off x="5784103" y="304719"/>
            <a:ext cx="1210362" cy="584775"/>
          </a:xfrm>
          <a:prstGeom prst="rect">
            <a:avLst/>
          </a:prstGeom>
          <a:noFill/>
        </p:spPr>
        <p:txBody>
          <a:bodyPr wrap="square" rtlCol="0">
            <a:spAutoFit/>
          </a:bodyPr>
          <a:lstStyle/>
          <a:p>
            <a:pPr algn="ctr"/>
            <a:r>
              <a:rPr lang="en-GB" sz="1600" b="1" dirty="0">
                <a:solidFill>
                  <a:srgbClr val="53CAFF"/>
                </a:solidFill>
              </a:rPr>
              <a:t>GitLab CI/CD</a:t>
            </a:r>
          </a:p>
        </p:txBody>
      </p:sp>
      <p:cxnSp>
        <p:nvCxnSpPr>
          <p:cNvPr id="129" name="Straight Arrow Connector 128">
            <a:extLst>
              <a:ext uri="{FF2B5EF4-FFF2-40B4-BE49-F238E27FC236}">
                <a16:creationId xmlns:a16="http://schemas.microsoft.com/office/drawing/2014/main" id="{D6BA4EDE-36F2-4729-A0F0-AE4401944453}"/>
              </a:ext>
            </a:extLst>
          </p:cNvPr>
          <p:cNvCxnSpPr>
            <a:cxnSpLocks/>
            <a:stCxn id="121" idx="0"/>
            <a:endCxn id="126" idx="2"/>
          </p:cNvCxnSpPr>
          <p:nvPr/>
        </p:nvCxnSpPr>
        <p:spPr>
          <a:xfrm flipH="1" flipV="1">
            <a:off x="5379843" y="781999"/>
            <a:ext cx="368614" cy="1039940"/>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0999C7BD-42BE-4F8B-898A-1DB169C75400}"/>
              </a:ext>
            </a:extLst>
          </p:cNvPr>
          <p:cNvCxnSpPr>
            <a:cxnSpLocks/>
            <a:stCxn id="121" idx="0"/>
            <a:endCxn id="127" idx="2"/>
          </p:cNvCxnSpPr>
          <p:nvPr/>
        </p:nvCxnSpPr>
        <p:spPr>
          <a:xfrm flipH="1" flipV="1">
            <a:off x="4810298" y="1204586"/>
            <a:ext cx="938159" cy="617353"/>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645D4C75-3F21-424C-8F22-D931A532F943}"/>
              </a:ext>
            </a:extLst>
          </p:cNvPr>
          <p:cNvCxnSpPr>
            <a:cxnSpLocks/>
            <a:stCxn id="121" idx="0"/>
            <a:endCxn id="128" idx="2"/>
          </p:cNvCxnSpPr>
          <p:nvPr/>
        </p:nvCxnSpPr>
        <p:spPr>
          <a:xfrm flipV="1">
            <a:off x="5748457" y="889494"/>
            <a:ext cx="640827" cy="932445"/>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A859C6EE-8103-4CAC-8235-B5363F3D8141}"/>
              </a:ext>
            </a:extLst>
          </p:cNvPr>
          <p:cNvSpPr txBox="1"/>
          <p:nvPr/>
        </p:nvSpPr>
        <p:spPr>
          <a:xfrm>
            <a:off x="7603533" y="1301052"/>
            <a:ext cx="1479892" cy="369332"/>
          </a:xfrm>
          <a:prstGeom prst="rect">
            <a:avLst/>
          </a:prstGeom>
          <a:noFill/>
        </p:spPr>
        <p:txBody>
          <a:bodyPr wrap="none" rtlCol="0">
            <a:spAutoFit/>
          </a:bodyPr>
          <a:lstStyle/>
          <a:p>
            <a:pPr algn="ctr"/>
            <a:r>
              <a:rPr lang="en-GB" dirty="0">
                <a:solidFill>
                  <a:schemeClr val="bg1"/>
                </a:solidFill>
              </a:rPr>
              <a:t>IDE and Env</a:t>
            </a:r>
          </a:p>
        </p:txBody>
      </p:sp>
      <p:cxnSp>
        <p:nvCxnSpPr>
          <p:cNvPr id="146" name="Straight Arrow Connector 145">
            <a:extLst>
              <a:ext uri="{FF2B5EF4-FFF2-40B4-BE49-F238E27FC236}">
                <a16:creationId xmlns:a16="http://schemas.microsoft.com/office/drawing/2014/main" id="{1946BB25-8536-4281-8AF2-1E30FBD2349F}"/>
              </a:ext>
            </a:extLst>
          </p:cNvPr>
          <p:cNvCxnSpPr>
            <a:cxnSpLocks/>
            <a:endCxn id="144" idx="2"/>
          </p:cNvCxnSpPr>
          <p:nvPr/>
        </p:nvCxnSpPr>
        <p:spPr>
          <a:xfrm flipV="1">
            <a:off x="5972645" y="1670384"/>
            <a:ext cx="2370834" cy="1351130"/>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C984D1AA-7C6C-449F-BF86-D4BF97BF3870}"/>
              </a:ext>
            </a:extLst>
          </p:cNvPr>
          <p:cNvCxnSpPr>
            <a:cxnSpLocks/>
            <a:stCxn id="144" idx="0"/>
            <a:endCxn id="150" idx="2"/>
          </p:cNvCxnSpPr>
          <p:nvPr/>
        </p:nvCxnSpPr>
        <p:spPr>
          <a:xfrm flipH="1" flipV="1">
            <a:off x="7438761" y="898876"/>
            <a:ext cx="904718" cy="402176"/>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5A6DFA3A-8369-4E65-9727-EE14F999892F}"/>
              </a:ext>
            </a:extLst>
          </p:cNvPr>
          <p:cNvSpPr txBox="1"/>
          <p:nvPr/>
        </p:nvSpPr>
        <p:spPr>
          <a:xfrm>
            <a:off x="6833580" y="560322"/>
            <a:ext cx="1210362" cy="338554"/>
          </a:xfrm>
          <a:prstGeom prst="rect">
            <a:avLst/>
          </a:prstGeom>
          <a:noFill/>
        </p:spPr>
        <p:txBody>
          <a:bodyPr wrap="square" rtlCol="0">
            <a:spAutoFit/>
          </a:bodyPr>
          <a:lstStyle/>
          <a:p>
            <a:pPr algn="ctr"/>
            <a:r>
              <a:rPr lang="en-GB" sz="1600" b="1" dirty="0" err="1">
                <a:solidFill>
                  <a:srgbClr val="53CAFF"/>
                </a:solidFill>
              </a:rPr>
              <a:t>VSCode</a:t>
            </a:r>
            <a:endParaRPr lang="en-GB" sz="1600" b="1" dirty="0">
              <a:solidFill>
                <a:srgbClr val="53CAFF"/>
              </a:solidFill>
            </a:endParaRPr>
          </a:p>
        </p:txBody>
      </p:sp>
      <p:sp>
        <p:nvSpPr>
          <p:cNvPr id="151" name="TextBox 150">
            <a:extLst>
              <a:ext uri="{FF2B5EF4-FFF2-40B4-BE49-F238E27FC236}">
                <a16:creationId xmlns:a16="http://schemas.microsoft.com/office/drawing/2014/main" id="{77F520CE-E096-45EE-B90B-1B0638BC9EA6}"/>
              </a:ext>
            </a:extLst>
          </p:cNvPr>
          <p:cNvSpPr txBox="1"/>
          <p:nvPr/>
        </p:nvSpPr>
        <p:spPr>
          <a:xfrm>
            <a:off x="7576063" y="113415"/>
            <a:ext cx="1210362" cy="338554"/>
          </a:xfrm>
          <a:prstGeom prst="rect">
            <a:avLst/>
          </a:prstGeom>
          <a:noFill/>
        </p:spPr>
        <p:txBody>
          <a:bodyPr wrap="square" rtlCol="0">
            <a:spAutoFit/>
          </a:bodyPr>
          <a:lstStyle/>
          <a:p>
            <a:pPr algn="ctr"/>
            <a:r>
              <a:rPr lang="en-GB" sz="1600" b="1" dirty="0">
                <a:solidFill>
                  <a:srgbClr val="53CAFF"/>
                </a:solidFill>
              </a:rPr>
              <a:t>PyCharm</a:t>
            </a:r>
          </a:p>
        </p:txBody>
      </p:sp>
      <p:cxnSp>
        <p:nvCxnSpPr>
          <p:cNvPr id="154" name="Straight Arrow Connector 153">
            <a:extLst>
              <a:ext uri="{FF2B5EF4-FFF2-40B4-BE49-F238E27FC236}">
                <a16:creationId xmlns:a16="http://schemas.microsoft.com/office/drawing/2014/main" id="{EF361C94-938A-42D6-8834-C38E2C9D9B75}"/>
              </a:ext>
            </a:extLst>
          </p:cNvPr>
          <p:cNvCxnSpPr>
            <a:cxnSpLocks/>
            <a:stCxn id="144" idx="0"/>
            <a:endCxn id="151" idx="2"/>
          </p:cNvCxnSpPr>
          <p:nvPr/>
        </p:nvCxnSpPr>
        <p:spPr>
          <a:xfrm flipH="1" flipV="1">
            <a:off x="8181244" y="451969"/>
            <a:ext cx="162235" cy="849083"/>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45691A44-A564-45D6-A85D-6AB4349AC79F}"/>
              </a:ext>
            </a:extLst>
          </p:cNvPr>
          <p:cNvSpPr txBox="1"/>
          <p:nvPr/>
        </p:nvSpPr>
        <p:spPr>
          <a:xfrm>
            <a:off x="9112558" y="797317"/>
            <a:ext cx="1059872" cy="338554"/>
          </a:xfrm>
          <a:prstGeom prst="rect">
            <a:avLst/>
          </a:prstGeom>
          <a:noFill/>
        </p:spPr>
        <p:txBody>
          <a:bodyPr wrap="square" rtlCol="0">
            <a:spAutoFit/>
          </a:bodyPr>
          <a:lstStyle/>
          <a:p>
            <a:pPr algn="ctr"/>
            <a:r>
              <a:rPr lang="en-GB" sz="1600" b="1" dirty="0" err="1">
                <a:solidFill>
                  <a:srgbClr val="53CAFF"/>
                </a:solidFill>
              </a:rPr>
              <a:t>Jupyter</a:t>
            </a:r>
            <a:endParaRPr lang="en-GB" sz="1600" b="1" dirty="0">
              <a:solidFill>
                <a:srgbClr val="53CAFF"/>
              </a:solidFill>
            </a:endParaRPr>
          </a:p>
        </p:txBody>
      </p:sp>
      <p:cxnSp>
        <p:nvCxnSpPr>
          <p:cNvPr id="160" name="Straight Arrow Connector 159">
            <a:extLst>
              <a:ext uri="{FF2B5EF4-FFF2-40B4-BE49-F238E27FC236}">
                <a16:creationId xmlns:a16="http://schemas.microsoft.com/office/drawing/2014/main" id="{22A61D87-31BB-4584-941A-B6D73711CF89}"/>
              </a:ext>
            </a:extLst>
          </p:cNvPr>
          <p:cNvCxnSpPr>
            <a:cxnSpLocks/>
            <a:stCxn id="144" idx="0"/>
            <a:endCxn id="159" idx="1"/>
          </p:cNvCxnSpPr>
          <p:nvPr/>
        </p:nvCxnSpPr>
        <p:spPr>
          <a:xfrm flipV="1">
            <a:off x="8343479" y="966594"/>
            <a:ext cx="769079" cy="334458"/>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1" name="TextBox 170">
            <a:extLst>
              <a:ext uri="{FF2B5EF4-FFF2-40B4-BE49-F238E27FC236}">
                <a16:creationId xmlns:a16="http://schemas.microsoft.com/office/drawing/2014/main" id="{6C042FD7-82CB-4E6D-8746-6187D2A17072}"/>
              </a:ext>
            </a:extLst>
          </p:cNvPr>
          <p:cNvSpPr txBox="1"/>
          <p:nvPr/>
        </p:nvSpPr>
        <p:spPr>
          <a:xfrm>
            <a:off x="8636282" y="146342"/>
            <a:ext cx="1059872" cy="338554"/>
          </a:xfrm>
          <a:prstGeom prst="rect">
            <a:avLst/>
          </a:prstGeom>
          <a:noFill/>
        </p:spPr>
        <p:txBody>
          <a:bodyPr wrap="square" rtlCol="0">
            <a:spAutoFit/>
          </a:bodyPr>
          <a:lstStyle/>
          <a:p>
            <a:pPr algn="ctr"/>
            <a:r>
              <a:rPr lang="en-GB" sz="1600" b="1" dirty="0">
                <a:solidFill>
                  <a:srgbClr val="53CAFF"/>
                </a:solidFill>
              </a:rPr>
              <a:t>Spyder</a:t>
            </a:r>
          </a:p>
        </p:txBody>
      </p:sp>
      <p:cxnSp>
        <p:nvCxnSpPr>
          <p:cNvPr id="175" name="Straight Arrow Connector 174">
            <a:extLst>
              <a:ext uri="{FF2B5EF4-FFF2-40B4-BE49-F238E27FC236}">
                <a16:creationId xmlns:a16="http://schemas.microsoft.com/office/drawing/2014/main" id="{90FBD34C-B31C-4225-85CA-04F2F75FDC0C}"/>
              </a:ext>
            </a:extLst>
          </p:cNvPr>
          <p:cNvCxnSpPr>
            <a:cxnSpLocks/>
            <a:stCxn id="144" idx="0"/>
            <a:endCxn id="171" idx="2"/>
          </p:cNvCxnSpPr>
          <p:nvPr/>
        </p:nvCxnSpPr>
        <p:spPr>
          <a:xfrm flipV="1">
            <a:off x="8343479" y="484896"/>
            <a:ext cx="822739" cy="816156"/>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184071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2A0F75DF-3A41-4E55-B85C-9DED03683633}"/>
              </a:ext>
            </a:extLst>
          </p:cNvPr>
          <p:cNvSpPr txBox="1"/>
          <p:nvPr/>
        </p:nvSpPr>
        <p:spPr>
          <a:xfrm>
            <a:off x="2424112" y="3815740"/>
            <a:ext cx="2768342" cy="1902120"/>
          </a:xfrm>
          <a:prstGeom prst="roundRect">
            <a:avLst>
              <a:gd name="adj" fmla="val 5135"/>
            </a:avLst>
          </a:prstGeom>
          <a:solidFill>
            <a:srgbClr val="007EC3">
              <a:lumMod val="50000"/>
            </a:srgbClr>
          </a:solidFill>
          <a:ln>
            <a:noFill/>
          </a:ln>
        </p:spPr>
        <p:txBody>
          <a:bodyPr wrap="square" lIns="23766" tIns="23766" rIns="23766" bIns="23766" rtlCol="0">
            <a:spAutoFit/>
          </a:bodyPr>
          <a:lstStyle/>
          <a:p>
            <a:pPr marL="0" marR="0" lvl="0" indent="0" algn="ctr" defTabSz="74295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dirty="0">
                <a:ln>
                  <a:noFill/>
                </a:ln>
                <a:solidFill>
                  <a:srgbClr val="FFFFFF"/>
                </a:solidFill>
                <a:effectLst/>
                <a:uLnTx/>
                <a:uFillTx/>
              </a:rPr>
              <a:t>Machine Learning Pipeline</a:t>
            </a: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p:txBody>
      </p:sp>
      <p:sp>
        <p:nvSpPr>
          <p:cNvPr id="22" name="Rectangle: Rounded Corners 21">
            <a:extLst>
              <a:ext uri="{FF2B5EF4-FFF2-40B4-BE49-F238E27FC236}">
                <a16:creationId xmlns:a16="http://schemas.microsoft.com/office/drawing/2014/main" id="{137D1B64-9B66-45FB-8EDB-222978DD1634}"/>
              </a:ext>
            </a:extLst>
          </p:cNvPr>
          <p:cNvSpPr/>
          <p:nvPr/>
        </p:nvSpPr>
        <p:spPr>
          <a:xfrm>
            <a:off x="5403794" y="3354667"/>
            <a:ext cx="2373341" cy="2357366"/>
          </a:xfrm>
          <a:prstGeom prst="roundRect">
            <a:avLst>
              <a:gd name="adj" fmla="val 6743"/>
            </a:avLst>
          </a:prstGeom>
          <a:solidFill>
            <a:srgbClr val="003F61"/>
          </a:solidFill>
          <a:ln w="12700" cap="flat" cmpd="sng" algn="ctr">
            <a:solidFill>
              <a:srgbClr val="71C0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188EEDDD-8D9D-42C9-9127-4611345CDA8D}"/>
              </a:ext>
            </a:extLst>
          </p:cNvPr>
          <p:cNvSpPr txBox="1"/>
          <p:nvPr/>
        </p:nvSpPr>
        <p:spPr>
          <a:xfrm>
            <a:off x="613480" y="3806673"/>
            <a:ext cx="1577673" cy="1189531"/>
          </a:xfrm>
          <a:prstGeom prst="roundRect">
            <a:avLst>
              <a:gd name="adj" fmla="val 5135"/>
            </a:avLst>
          </a:prstGeom>
          <a:solidFill>
            <a:srgbClr val="007EC3">
              <a:lumMod val="50000"/>
            </a:srgbClr>
          </a:solidFill>
          <a:ln>
            <a:noFill/>
          </a:ln>
        </p:spPr>
        <p:txBody>
          <a:bodyPr wrap="square" lIns="23766" tIns="23766" rIns="23766" bIns="23766" rtlCol="0">
            <a:spAutoFit/>
          </a:bodyPr>
          <a:lstStyle/>
          <a:p>
            <a:pPr marL="0" marR="0" lvl="0" indent="0" algn="ctr" defTabSz="74295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dirty="0">
                <a:ln>
                  <a:noFill/>
                </a:ln>
                <a:solidFill>
                  <a:srgbClr val="FFFFFF"/>
                </a:solidFill>
                <a:effectLst/>
                <a:uLnTx/>
                <a:uFillTx/>
              </a:rPr>
              <a:t>Database</a:t>
            </a: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p:txBody>
      </p:sp>
      <p:sp>
        <p:nvSpPr>
          <p:cNvPr id="24" name="Arrow: Bent-Up 23">
            <a:extLst>
              <a:ext uri="{FF2B5EF4-FFF2-40B4-BE49-F238E27FC236}">
                <a16:creationId xmlns:a16="http://schemas.microsoft.com/office/drawing/2014/main" id="{EA3F4D23-2BE0-4F94-BA01-FC5345671901}"/>
              </a:ext>
            </a:extLst>
          </p:cNvPr>
          <p:cNvSpPr/>
          <p:nvPr/>
        </p:nvSpPr>
        <p:spPr>
          <a:xfrm rot="16200000">
            <a:off x="5176021" y="1734859"/>
            <a:ext cx="1152604" cy="1971624"/>
          </a:xfrm>
          <a:prstGeom prst="bentUpArrow">
            <a:avLst>
              <a:gd name="adj1" fmla="val 22605"/>
              <a:gd name="adj2" fmla="val 23408"/>
              <a:gd name="adj3" fmla="val 25000"/>
            </a:avLst>
          </a:prstGeom>
          <a:solidFill>
            <a:srgbClr val="254E53">
              <a:lumMod val="75000"/>
            </a:srgb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tx2"/>
                </a:solidFill>
                <a:prstDash val="solid"/>
                <a:miter lim="800000"/>
              </a14:hiddenLine>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5" name="TextBox 24">
            <a:extLst>
              <a:ext uri="{FF2B5EF4-FFF2-40B4-BE49-F238E27FC236}">
                <a16:creationId xmlns:a16="http://schemas.microsoft.com/office/drawing/2014/main" id="{DF77AE7D-FA5A-44FA-8277-9AE27119B838}"/>
              </a:ext>
            </a:extLst>
          </p:cNvPr>
          <p:cNvSpPr txBox="1"/>
          <p:nvPr/>
        </p:nvSpPr>
        <p:spPr>
          <a:xfrm>
            <a:off x="2522622" y="4153573"/>
            <a:ext cx="669961" cy="740493"/>
          </a:xfrm>
          <a:prstGeom prst="rect">
            <a:avLst/>
          </a:prstGeom>
          <a:noFill/>
          <a:ln>
            <a:solidFill>
              <a:srgbClr val="A7A9AC"/>
            </a:solidFill>
          </a:ln>
        </p:spPr>
        <p:txBody>
          <a:bodyPr wrap="none" lIns="23766" tIns="23766" rIns="23766" bIns="23766" rtlCol="0">
            <a:spAutoFit/>
          </a:bodyPr>
          <a:lstStyle/>
          <a:p>
            <a:pPr marL="0" marR="0" lvl="0" indent="0" algn="ctr" defTabSz="74295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dirty="0">
                <a:ln>
                  <a:noFill/>
                </a:ln>
                <a:solidFill>
                  <a:srgbClr val="FFFFFF"/>
                </a:solidFill>
                <a:effectLst/>
                <a:uLnTx/>
                <a:uFillTx/>
              </a:rPr>
              <a:t>Data </a:t>
            </a:r>
          </a:p>
          <a:p>
            <a:pPr marL="0" marR="0" lvl="0" indent="0" algn="ctr" defTabSz="74295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dirty="0">
                <a:ln>
                  <a:noFill/>
                </a:ln>
                <a:solidFill>
                  <a:srgbClr val="FFFFFF"/>
                </a:solidFill>
                <a:effectLst/>
                <a:uLnTx/>
                <a:uFillTx/>
              </a:rPr>
              <a:t>Processing</a:t>
            </a: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p:txBody>
      </p:sp>
      <p:grpSp>
        <p:nvGrpSpPr>
          <p:cNvPr id="26" name="Group 25">
            <a:extLst>
              <a:ext uri="{FF2B5EF4-FFF2-40B4-BE49-F238E27FC236}">
                <a16:creationId xmlns:a16="http://schemas.microsoft.com/office/drawing/2014/main" id="{FC4F1378-C116-4085-BE8F-DF000791CC4F}"/>
              </a:ext>
            </a:extLst>
          </p:cNvPr>
          <p:cNvGrpSpPr/>
          <p:nvPr/>
        </p:nvGrpSpPr>
        <p:grpSpPr>
          <a:xfrm>
            <a:off x="2929120" y="1813865"/>
            <a:ext cx="1805343" cy="1255271"/>
            <a:chOff x="3744649" y="1764917"/>
            <a:chExt cx="1805343" cy="1255271"/>
          </a:xfrm>
        </p:grpSpPr>
        <p:sp>
          <p:nvSpPr>
            <p:cNvPr id="27" name="TextBox 26">
              <a:extLst>
                <a:ext uri="{FF2B5EF4-FFF2-40B4-BE49-F238E27FC236}">
                  <a16:creationId xmlns:a16="http://schemas.microsoft.com/office/drawing/2014/main" id="{6BE52EEB-B942-4927-9B1D-1218F0730093}"/>
                </a:ext>
              </a:extLst>
            </p:cNvPr>
            <p:cNvSpPr txBox="1"/>
            <p:nvPr/>
          </p:nvSpPr>
          <p:spPr>
            <a:xfrm>
              <a:off x="3744649" y="1764917"/>
              <a:ext cx="1805343" cy="1255271"/>
            </a:xfrm>
            <a:prstGeom prst="rect">
              <a:avLst/>
            </a:prstGeom>
            <a:noFill/>
            <a:ln>
              <a:noFill/>
            </a:ln>
          </p:spPr>
          <p:txBody>
            <a:bodyPr wrap="none" lIns="23766" tIns="23766" rIns="23766" bIns="23766" rtlCol="0" anchor="ctr">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chemeClr val="bg1"/>
                  </a:solidFill>
                  <a:effectLst/>
                  <a:uLnTx/>
                  <a:uFillTx/>
                </a:rPr>
                <a:t>Vehicle Fleet</a:t>
              </a: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p:txBody>
        </p:sp>
        <p:grpSp>
          <p:nvGrpSpPr>
            <p:cNvPr id="28" name="Group 27">
              <a:extLst>
                <a:ext uri="{FF2B5EF4-FFF2-40B4-BE49-F238E27FC236}">
                  <a16:creationId xmlns:a16="http://schemas.microsoft.com/office/drawing/2014/main" id="{A8F27549-97F6-4187-8D6E-ED17863606BA}"/>
                </a:ext>
              </a:extLst>
            </p:cNvPr>
            <p:cNvGrpSpPr/>
            <p:nvPr/>
          </p:nvGrpSpPr>
          <p:grpSpPr>
            <a:xfrm>
              <a:off x="3954389" y="2013819"/>
              <a:ext cx="1385862" cy="996209"/>
              <a:chOff x="3932955" y="2013819"/>
              <a:chExt cx="1385862" cy="996209"/>
            </a:xfrm>
          </p:grpSpPr>
          <p:pic>
            <p:nvPicPr>
              <p:cNvPr id="29" name="Graphic 28">
                <a:extLst>
                  <a:ext uri="{FF2B5EF4-FFF2-40B4-BE49-F238E27FC236}">
                    <a16:creationId xmlns:a16="http://schemas.microsoft.com/office/drawing/2014/main" id="{D8746FF8-0037-46AA-AE56-39E760589C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32955" y="2013819"/>
                <a:ext cx="607973" cy="607973"/>
              </a:xfrm>
              <a:prstGeom prst="rect">
                <a:avLst/>
              </a:prstGeom>
            </p:spPr>
          </p:pic>
          <p:pic>
            <p:nvPicPr>
              <p:cNvPr id="30" name="Graphic 29">
                <a:extLst>
                  <a:ext uri="{FF2B5EF4-FFF2-40B4-BE49-F238E27FC236}">
                    <a16:creationId xmlns:a16="http://schemas.microsoft.com/office/drawing/2014/main" id="{8466C9E7-6CE1-4CD5-9B80-B2DE88C7C44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10844" y="2013819"/>
                <a:ext cx="607973" cy="607973"/>
              </a:xfrm>
              <a:prstGeom prst="rect">
                <a:avLst/>
              </a:prstGeom>
            </p:spPr>
          </p:pic>
          <p:pic>
            <p:nvPicPr>
              <p:cNvPr id="31" name="Graphic 30">
                <a:extLst>
                  <a:ext uri="{FF2B5EF4-FFF2-40B4-BE49-F238E27FC236}">
                    <a16:creationId xmlns:a16="http://schemas.microsoft.com/office/drawing/2014/main" id="{7A83360D-E10C-44A9-82CD-128085260B3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21899" y="2402055"/>
                <a:ext cx="607973" cy="607973"/>
              </a:xfrm>
              <a:prstGeom prst="rect">
                <a:avLst/>
              </a:prstGeom>
            </p:spPr>
          </p:pic>
        </p:grpSp>
      </p:grpSp>
      <p:cxnSp>
        <p:nvCxnSpPr>
          <p:cNvPr id="32" name="Connector: Elbow 31">
            <a:extLst>
              <a:ext uri="{FF2B5EF4-FFF2-40B4-BE49-F238E27FC236}">
                <a16:creationId xmlns:a16="http://schemas.microsoft.com/office/drawing/2014/main" id="{CB5C6F28-C137-44B1-8DA0-80764D510DAE}"/>
              </a:ext>
            </a:extLst>
          </p:cNvPr>
          <p:cNvCxnSpPr>
            <a:cxnSpLocks/>
            <a:stCxn id="36" idx="3"/>
            <a:endCxn id="38" idx="1"/>
          </p:cNvCxnSpPr>
          <p:nvPr/>
        </p:nvCxnSpPr>
        <p:spPr>
          <a:xfrm>
            <a:off x="4554036" y="4697241"/>
            <a:ext cx="1128091" cy="837910"/>
          </a:xfrm>
          <a:prstGeom prst="bentConnector3">
            <a:avLst>
              <a:gd name="adj1" fmla="val 82085"/>
            </a:avLst>
          </a:prstGeom>
          <a:noFill/>
          <a:ln w="19050" cap="flat" cmpd="sng" algn="ctr">
            <a:solidFill>
              <a:srgbClr val="FF0000"/>
            </a:solidFill>
            <a:prstDash val="solid"/>
            <a:miter lim="800000"/>
            <a:tailEnd type="triangle"/>
          </a:ln>
          <a:effectLst/>
        </p:spPr>
      </p:cxnSp>
      <p:cxnSp>
        <p:nvCxnSpPr>
          <p:cNvPr id="33" name="Connector: Elbow 32">
            <a:extLst>
              <a:ext uri="{FF2B5EF4-FFF2-40B4-BE49-F238E27FC236}">
                <a16:creationId xmlns:a16="http://schemas.microsoft.com/office/drawing/2014/main" id="{F23B81E4-E371-4372-B6C2-DEC0B6DDA780}"/>
              </a:ext>
            </a:extLst>
          </p:cNvPr>
          <p:cNvCxnSpPr>
            <a:cxnSpLocks/>
            <a:stCxn id="134" idx="2"/>
            <a:endCxn id="71" idx="1"/>
          </p:cNvCxnSpPr>
          <p:nvPr/>
        </p:nvCxnSpPr>
        <p:spPr>
          <a:xfrm rot="16200000" flipH="1">
            <a:off x="1242112" y="5116208"/>
            <a:ext cx="901758" cy="139307"/>
          </a:xfrm>
          <a:prstGeom prst="bentConnector2">
            <a:avLst/>
          </a:prstGeom>
          <a:noFill/>
          <a:ln w="19050" cap="flat" cmpd="sng" algn="ctr">
            <a:solidFill>
              <a:srgbClr val="007EC3"/>
            </a:solidFill>
            <a:prstDash val="solid"/>
            <a:miter lim="800000"/>
            <a:tailEnd type="triangle"/>
          </a:ln>
          <a:effectLst/>
        </p:spPr>
      </p:cxnSp>
      <p:pic>
        <p:nvPicPr>
          <p:cNvPr id="34" name="Graphic 33" descr="Database">
            <a:extLst>
              <a:ext uri="{FF2B5EF4-FFF2-40B4-BE49-F238E27FC236}">
                <a16:creationId xmlns:a16="http://schemas.microsoft.com/office/drawing/2014/main" id="{436D24ED-E976-465C-9C28-F785270D22A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57265" y="3952404"/>
            <a:ext cx="537519" cy="537519"/>
          </a:xfrm>
          <a:prstGeom prst="rect">
            <a:avLst/>
          </a:prstGeom>
        </p:spPr>
      </p:pic>
      <p:pic>
        <p:nvPicPr>
          <p:cNvPr id="35" name="Picture 34">
            <a:extLst>
              <a:ext uri="{FF2B5EF4-FFF2-40B4-BE49-F238E27FC236}">
                <a16:creationId xmlns:a16="http://schemas.microsoft.com/office/drawing/2014/main" id="{DE8382D8-B87A-44F5-883E-E71AC35E2717}"/>
              </a:ext>
            </a:extLst>
          </p:cNvPr>
          <p:cNvPicPr>
            <a:picLocks noChangeAspect="1"/>
          </p:cNvPicPr>
          <p:nvPr/>
        </p:nvPicPr>
        <p:blipFill>
          <a:blip r:embed="rId12">
            <a:extLst>
              <a:ext uri="{BEBA8EAE-BF5A-486C-A8C5-ECC9F3942E4B}">
                <a14:imgProps xmlns:a14="http://schemas.microsoft.com/office/drawing/2010/main">
                  <a14:imgLayer r:embed="rId13">
                    <a14:imgEffect>
                      <a14:saturation sat="33000"/>
                    </a14:imgEffect>
                  </a14:imgLayer>
                </a14:imgProps>
              </a:ext>
            </a:extLst>
          </a:blip>
          <a:stretch>
            <a:fillRect/>
          </a:stretch>
        </p:blipFill>
        <p:spPr>
          <a:xfrm>
            <a:off x="3465062" y="4027724"/>
            <a:ext cx="514666" cy="526747"/>
          </a:xfrm>
          <a:prstGeom prst="rect">
            <a:avLst/>
          </a:prstGeom>
        </p:spPr>
      </p:pic>
      <p:pic>
        <p:nvPicPr>
          <p:cNvPr id="36" name="Picture 35">
            <a:extLst>
              <a:ext uri="{FF2B5EF4-FFF2-40B4-BE49-F238E27FC236}">
                <a16:creationId xmlns:a16="http://schemas.microsoft.com/office/drawing/2014/main" id="{D1604D4E-CA84-4C63-983E-03FA19337186}"/>
              </a:ext>
            </a:extLst>
          </p:cNvPr>
          <p:cNvPicPr>
            <a:picLocks noChangeAspect="1"/>
          </p:cNvPicPr>
          <p:nvPr/>
        </p:nvPicPr>
        <p:blipFill>
          <a:blip r:embed="rId14">
            <a:alphaModFix amt="85000"/>
          </a:blip>
          <a:stretch>
            <a:fillRect/>
          </a:stretch>
        </p:blipFill>
        <p:spPr>
          <a:xfrm>
            <a:off x="4051170" y="4439908"/>
            <a:ext cx="502866" cy="514666"/>
          </a:xfrm>
          <a:prstGeom prst="rect">
            <a:avLst/>
          </a:prstGeom>
        </p:spPr>
      </p:pic>
      <p:sp>
        <p:nvSpPr>
          <p:cNvPr id="37" name="TextBox 36">
            <a:extLst>
              <a:ext uri="{FF2B5EF4-FFF2-40B4-BE49-F238E27FC236}">
                <a16:creationId xmlns:a16="http://schemas.microsoft.com/office/drawing/2014/main" id="{65BF29AD-C22B-4ADA-A9DD-08DECACB5E78}"/>
              </a:ext>
            </a:extLst>
          </p:cNvPr>
          <p:cNvSpPr txBox="1"/>
          <p:nvPr/>
        </p:nvSpPr>
        <p:spPr>
          <a:xfrm>
            <a:off x="5641787" y="3801088"/>
            <a:ext cx="960585" cy="454496"/>
          </a:xfrm>
          <a:prstGeom prst="rect">
            <a:avLst/>
          </a:prstGeom>
          <a:solidFill>
            <a:srgbClr val="003F61"/>
          </a:solidFill>
          <a:ln w="12700" cap="flat" cmpd="sng" algn="ctr">
            <a:solidFill>
              <a:srgbClr val="FFFFFF">
                <a:lumMod val="65000"/>
              </a:srgbClr>
            </a:solidFill>
            <a:prstDash val="solid"/>
          </a:ln>
          <a:effectLst/>
        </p:spPr>
        <p:txBody>
          <a:bodyPr wrap="square" lIns="19310" tIns="19310" rIns="19310" bIns="19310" rtlCol="0">
            <a:spAutoFit/>
          </a:bodyPr>
          <a:lstStyle/>
          <a:p>
            <a:pPr marL="66025" marR="0" lvl="0" indent="0" algn="ctr" defTabSz="74295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FFFFFF"/>
                </a:solidFill>
                <a:effectLst/>
                <a:uLnTx/>
                <a:uFillTx/>
              </a:rPr>
              <a:t>SoC </a:t>
            </a:r>
          </a:p>
          <a:p>
            <a:pPr marL="66025" marR="0" lvl="0" indent="0" algn="ctr" defTabSz="74295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FFFFFF"/>
                </a:solidFill>
                <a:effectLst/>
                <a:uLnTx/>
                <a:uFillTx/>
              </a:rPr>
              <a:t>Estimation </a:t>
            </a:r>
          </a:p>
          <a:p>
            <a:pPr marL="66025" marR="0" lvl="0" indent="0" algn="ctr" defTabSz="74295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err="1">
                <a:ln>
                  <a:noFill/>
                </a:ln>
                <a:solidFill>
                  <a:srgbClr val="FFFFFF"/>
                </a:solidFill>
                <a:effectLst/>
                <a:uLnTx/>
                <a:uFillTx/>
              </a:rPr>
              <a:t>Optimisation</a:t>
            </a:r>
            <a:endParaRPr kumimoji="0" lang="en-GB" sz="900" b="1" i="0" u="none" strike="noStrike" kern="0" cap="none" spc="0" normalizeH="0" baseline="0" noProof="0" dirty="0">
              <a:ln>
                <a:noFill/>
              </a:ln>
              <a:solidFill>
                <a:srgbClr val="FFFFFF"/>
              </a:solidFill>
              <a:effectLst/>
              <a:uLnTx/>
              <a:uFillTx/>
            </a:endParaRPr>
          </a:p>
        </p:txBody>
      </p:sp>
      <p:sp>
        <p:nvSpPr>
          <p:cNvPr id="38" name="TextBox 37">
            <a:extLst>
              <a:ext uri="{FF2B5EF4-FFF2-40B4-BE49-F238E27FC236}">
                <a16:creationId xmlns:a16="http://schemas.microsoft.com/office/drawing/2014/main" id="{91167AE6-AB31-4ED1-9DD1-781E71101FB7}"/>
              </a:ext>
            </a:extLst>
          </p:cNvPr>
          <p:cNvSpPr txBox="1"/>
          <p:nvPr/>
        </p:nvSpPr>
        <p:spPr>
          <a:xfrm>
            <a:off x="5682127" y="5436482"/>
            <a:ext cx="1860871" cy="197337"/>
          </a:xfrm>
          <a:prstGeom prst="rect">
            <a:avLst/>
          </a:prstGeom>
          <a:solidFill>
            <a:srgbClr val="FF0000"/>
          </a:solidFill>
          <a:ln w="12700">
            <a:solidFill>
              <a:srgbClr val="FFFFFF">
                <a:lumMod val="65000"/>
              </a:srgbClr>
            </a:solidFill>
          </a:ln>
        </p:spPr>
        <p:txBody>
          <a:bodyPr wrap="none" lIns="23766" tIns="23766" rIns="23766" bIns="23766" rtlCol="0" anchor="ctr">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900" b="1" i="0" u="none" strike="noStrike" kern="0" cap="none" spc="0" normalizeH="0" baseline="0" noProof="0" dirty="0">
                <a:ln>
                  <a:noFill/>
                </a:ln>
                <a:solidFill>
                  <a:srgbClr val="FFFFFF"/>
                </a:solidFill>
                <a:effectLst/>
                <a:uLnTx/>
                <a:uFillTx/>
              </a:rPr>
              <a:t>List of vehicles at risk</a:t>
            </a:r>
          </a:p>
        </p:txBody>
      </p:sp>
      <p:grpSp>
        <p:nvGrpSpPr>
          <p:cNvPr id="39" name="Group 38">
            <a:extLst>
              <a:ext uri="{FF2B5EF4-FFF2-40B4-BE49-F238E27FC236}">
                <a16:creationId xmlns:a16="http://schemas.microsoft.com/office/drawing/2014/main" id="{950A7BF5-2721-46DF-B277-867676039DD1}"/>
              </a:ext>
            </a:extLst>
          </p:cNvPr>
          <p:cNvGrpSpPr/>
          <p:nvPr/>
        </p:nvGrpSpPr>
        <p:grpSpPr>
          <a:xfrm>
            <a:off x="2602433" y="4459653"/>
            <a:ext cx="550185" cy="385855"/>
            <a:chOff x="5617803" y="2583872"/>
            <a:chExt cx="794420" cy="619010"/>
          </a:xfrm>
        </p:grpSpPr>
        <p:pic>
          <p:nvPicPr>
            <p:cNvPr id="40" name="Picture 39">
              <a:extLst>
                <a:ext uri="{FF2B5EF4-FFF2-40B4-BE49-F238E27FC236}">
                  <a16:creationId xmlns:a16="http://schemas.microsoft.com/office/drawing/2014/main" id="{CCE2134D-A8D7-40CB-9253-EDA6D4DE7ED8}"/>
                </a:ext>
              </a:extLst>
            </p:cNvPr>
            <p:cNvPicPr>
              <a:picLocks noChangeAspect="1"/>
            </p:cNvPicPr>
            <p:nvPr/>
          </p:nvPicPr>
          <p:blipFill>
            <a:blip r:embed="rId15">
              <a:lum bright="70000" contrast="-70000"/>
            </a:blip>
            <a:stretch>
              <a:fillRect/>
            </a:stretch>
          </p:blipFill>
          <p:spPr>
            <a:xfrm>
              <a:off x="5617803" y="2583872"/>
              <a:ext cx="619796" cy="606751"/>
            </a:xfrm>
            <a:prstGeom prst="rect">
              <a:avLst/>
            </a:prstGeom>
          </p:spPr>
        </p:pic>
        <p:pic>
          <p:nvPicPr>
            <p:cNvPr id="41" name="Graphic 40" descr="Large paint brush with solid fill">
              <a:extLst>
                <a:ext uri="{FF2B5EF4-FFF2-40B4-BE49-F238E27FC236}">
                  <a16:creationId xmlns:a16="http://schemas.microsoft.com/office/drawing/2014/main" id="{FD340951-AA10-473D-B153-F9E0E20EDEA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20723920">
              <a:off x="6009111" y="2799770"/>
              <a:ext cx="403112" cy="403112"/>
            </a:xfrm>
            <a:prstGeom prst="rect">
              <a:avLst/>
            </a:prstGeom>
          </p:spPr>
        </p:pic>
      </p:grpSp>
      <p:cxnSp>
        <p:nvCxnSpPr>
          <p:cNvPr id="42" name="Connector: Elbow 41">
            <a:extLst>
              <a:ext uri="{FF2B5EF4-FFF2-40B4-BE49-F238E27FC236}">
                <a16:creationId xmlns:a16="http://schemas.microsoft.com/office/drawing/2014/main" id="{B4A96486-1BDE-4D87-9A12-EB0D19442CAA}"/>
              </a:ext>
            </a:extLst>
          </p:cNvPr>
          <p:cNvCxnSpPr>
            <a:stCxn id="35" idx="3"/>
            <a:endCxn id="36" idx="0"/>
          </p:cNvCxnSpPr>
          <p:nvPr/>
        </p:nvCxnSpPr>
        <p:spPr>
          <a:xfrm>
            <a:off x="3979728" y="4291098"/>
            <a:ext cx="322875" cy="148810"/>
          </a:xfrm>
          <a:prstGeom prst="bentConnector2">
            <a:avLst/>
          </a:prstGeom>
          <a:noFill/>
          <a:ln w="6350" cap="flat" cmpd="sng" algn="ctr">
            <a:solidFill>
              <a:srgbClr val="FFFFFF"/>
            </a:solidFill>
            <a:prstDash val="solid"/>
            <a:miter lim="800000"/>
            <a:tailEnd type="triangle"/>
          </a:ln>
          <a:effectLst/>
        </p:spPr>
      </p:cxnSp>
      <p:sp>
        <p:nvSpPr>
          <p:cNvPr id="43" name="TextBox 42">
            <a:extLst>
              <a:ext uri="{FF2B5EF4-FFF2-40B4-BE49-F238E27FC236}">
                <a16:creationId xmlns:a16="http://schemas.microsoft.com/office/drawing/2014/main" id="{C284927A-8D7D-4356-B2B1-7807A11B8D26}"/>
              </a:ext>
            </a:extLst>
          </p:cNvPr>
          <p:cNvSpPr txBox="1"/>
          <p:nvPr/>
        </p:nvSpPr>
        <p:spPr>
          <a:xfrm>
            <a:off x="3918316" y="4108242"/>
            <a:ext cx="647934"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rPr>
              <a:t>RUL, </a:t>
            </a:r>
            <a:r>
              <a:rPr kumimoji="0" lang="en-GB" sz="800" b="0" i="0" u="none" strike="noStrike" kern="0" cap="none" spc="0" normalizeH="0" baseline="0" noProof="0" dirty="0" err="1">
                <a:ln>
                  <a:noFill/>
                </a:ln>
                <a:solidFill>
                  <a:srgbClr val="FFFFFF"/>
                </a:solidFill>
                <a:effectLst/>
                <a:uLnTx/>
                <a:uFillTx/>
              </a:rPr>
              <a:t>SoH</a:t>
            </a:r>
            <a:endParaRPr kumimoji="0" lang="en-GB" sz="800" b="0" i="0" u="none" strike="noStrike" kern="0" cap="none" spc="0" normalizeH="0" baseline="0" noProof="0" dirty="0">
              <a:ln>
                <a:noFill/>
              </a:ln>
              <a:solidFill>
                <a:srgbClr val="FFFFFF"/>
              </a:solidFill>
              <a:effectLst/>
              <a:uLnTx/>
              <a:uFillTx/>
            </a:endParaRPr>
          </a:p>
        </p:txBody>
      </p:sp>
      <p:sp>
        <p:nvSpPr>
          <p:cNvPr id="44" name="TextBox 43">
            <a:extLst>
              <a:ext uri="{FF2B5EF4-FFF2-40B4-BE49-F238E27FC236}">
                <a16:creationId xmlns:a16="http://schemas.microsoft.com/office/drawing/2014/main" id="{AE2A595C-9FCB-488C-A970-19D9EDFD02DA}"/>
              </a:ext>
            </a:extLst>
          </p:cNvPr>
          <p:cNvSpPr txBox="1"/>
          <p:nvPr/>
        </p:nvSpPr>
        <p:spPr>
          <a:xfrm>
            <a:off x="4494145" y="4229402"/>
            <a:ext cx="76815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rPr>
              <a:t>Anomalies,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rPr>
              <a:t>Failure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rPr>
              <a:t>classification</a:t>
            </a:r>
          </a:p>
        </p:txBody>
      </p:sp>
      <p:sp>
        <p:nvSpPr>
          <p:cNvPr id="45" name="TextBox 44">
            <a:extLst>
              <a:ext uri="{FF2B5EF4-FFF2-40B4-BE49-F238E27FC236}">
                <a16:creationId xmlns:a16="http://schemas.microsoft.com/office/drawing/2014/main" id="{0E4F0A8E-BF5A-49C3-9230-741A929AFB4F}"/>
              </a:ext>
            </a:extLst>
          </p:cNvPr>
          <p:cNvSpPr txBox="1"/>
          <p:nvPr/>
        </p:nvSpPr>
        <p:spPr>
          <a:xfrm>
            <a:off x="3111569" y="5413279"/>
            <a:ext cx="960585" cy="177497"/>
          </a:xfrm>
          <a:prstGeom prst="rect">
            <a:avLst/>
          </a:prstGeom>
          <a:noFill/>
          <a:ln w="12700" cap="flat" cmpd="sng" algn="ctr">
            <a:noFill/>
            <a:prstDash val="solid"/>
          </a:ln>
          <a:effectLst/>
        </p:spPr>
        <p:txBody>
          <a:bodyPr wrap="square" lIns="19310" tIns="19310" rIns="19310" bIns="19310" rtlCol="0">
            <a:spAutoFit/>
          </a:bodyPr>
          <a:lstStyle/>
          <a:p>
            <a:pPr marL="66025" marR="0" lvl="0" indent="0" algn="ctr" defTabSz="74295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rPr>
              <a:t>Initial Training</a:t>
            </a:r>
            <a:endParaRPr kumimoji="0" lang="en-GB" sz="900" b="0" i="0" u="none" strike="noStrike" kern="0" cap="none" spc="0" normalizeH="0" baseline="0" noProof="0" dirty="0">
              <a:ln>
                <a:noFill/>
              </a:ln>
              <a:solidFill>
                <a:srgbClr val="FFFFFF"/>
              </a:solidFill>
              <a:effectLst/>
              <a:uLnTx/>
              <a:uFillTx/>
            </a:endParaRPr>
          </a:p>
        </p:txBody>
      </p:sp>
      <p:cxnSp>
        <p:nvCxnSpPr>
          <p:cNvPr id="46" name="Connector: Elbow 45">
            <a:extLst>
              <a:ext uri="{FF2B5EF4-FFF2-40B4-BE49-F238E27FC236}">
                <a16:creationId xmlns:a16="http://schemas.microsoft.com/office/drawing/2014/main" id="{E4597E7D-C436-443D-A90F-C12992A1AC9D}"/>
              </a:ext>
            </a:extLst>
          </p:cNvPr>
          <p:cNvCxnSpPr>
            <a:cxnSpLocks/>
            <a:stCxn id="133" idx="2"/>
            <a:endCxn id="92" idx="2"/>
          </p:cNvCxnSpPr>
          <p:nvPr/>
        </p:nvCxnSpPr>
        <p:spPr>
          <a:xfrm rot="16200000" flipH="1">
            <a:off x="2692203" y="3455326"/>
            <a:ext cx="490679" cy="3348000"/>
          </a:xfrm>
          <a:prstGeom prst="bentConnector3">
            <a:avLst>
              <a:gd name="adj1" fmla="val 258207"/>
            </a:avLst>
          </a:prstGeom>
          <a:noFill/>
          <a:ln w="19050" cap="flat" cmpd="sng" algn="ctr">
            <a:solidFill>
              <a:srgbClr val="007EC3"/>
            </a:solidFill>
            <a:prstDash val="solid"/>
            <a:miter lim="800000"/>
            <a:tailEnd type="triangle"/>
          </a:ln>
          <a:effectLst/>
        </p:spPr>
      </p:cxnSp>
      <p:sp>
        <p:nvSpPr>
          <p:cNvPr id="47" name="TextBox 46">
            <a:extLst>
              <a:ext uri="{FF2B5EF4-FFF2-40B4-BE49-F238E27FC236}">
                <a16:creationId xmlns:a16="http://schemas.microsoft.com/office/drawing/2014/main" id="{9060403A-AD13-40CF-8293-96BF5AB2746C}"/>
              </a:ext>
            </a:extLst>
          </p:cNvPr>
          <p:cNvSpPr txBox="1"/>
          <p:nvPr/>
        </p:nvSpPr>
        <p:spPr>
          <a:xfrm>
            <a:off x="3834663" y="5356630"/>
            <a:ext cx="960585" cy="315996"/>
          </a:xfrm>
          <a:prstGeom prst="rect">
            <a:avLst/>
          </a:prstGeom>
          <a:noFill/>
          <a:ln w="12700" cap="flat" cmpd="sng" algn="ctr">
            <a:noFill/>
            <a:prstDash val="solid"/>
          </a:ln>
          <a:effectLst/>
        </p:spPr>
        <p:txBody>
          <a:bodyPr wrap="square" lIns="19310" tIns="19310" rIns="19310" bIns="19310" rtlCol="0">
            <a:spAutoFit/>
          </a:bodyPr>
          <a:lstStyle/>
          <a:p>
            <a:pPr marL="66025" marR="0" lvl="0" indent="0" algn="ctr" defTabSz="74295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rPr>
              <a:t>Service</a:t>
            </a:r>
          </a:p>
          <a:p>
            <a:pPr marL="66025" marR="0" lvl="0" indent="0" algn="ctr" defTabSz="74295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rPr>
              <a:t>Records</a:t>
            </a:r>
            <a:endParaRPr kumimoji="0" lang="en-GB" sz="900" b="0" i="0" u="none" strike="noStrike" kern="0" cap="none" spc="0" normalizeH="0" baseline="0" noProof="0" dirty="0">
              <a:ln>
                <a:noFill/>
              </a:ln>
              <a:solidFill>
                <a:srgbClr val="FFFFFF"/>
              </a:solidFill>
              <a:effectLst/>
              <a:uLnTx/>
              <a:uFillTx/>
            </a:endParaRPr>
          </a:p>
        </p:txBody>
      </p:sp>
      <p:pic>
        <p:nvPicPr>
          <p:cNvPr id="48" name="Picture 47">
            <a:extLst>
              <a:ext uri="{FF2B5EF4-FFF2-40B4-BE49-F238E27FC236}">
                <a16:creationId xmlns:a16="http://schemas.microsoft.com/office/drawing/2014/main" id="{6592003B-4B67-4ECA-BC40-6BB3F6C6FBEA}"/>
              </a:ext>
            </a:extLst>
          </p:cNvPr>
          <p:cNvPicPr>
            <a:picLocks noChangeAspect="1"/>
          </p:cNvPicPr>
          <p:nvPr/>
        </p:nvPicPr>
        <p:blipFill>
          <a:blip r:embed="rId18">
            <a:clrChange>
              <a:clrFrom>
                <a:srgbClr val="FFFFFF"/>
              </a:clrFrom>
              <a:clrTo>
                <a:srgbClr val="FFFFFF">
                  <a:alpha val="0"/>
                </a:srgbClr>
              </a:clrTo>
            </a:clrChange>
          </a:blip>
          <a:stretch>
            <a:fillRect/>
          </a:stretch>
        </p:blipFill>
        <p:spPr>
          <a:xfrm>
            <a:off x="2076780" y="2799650"/>
            <a:ext cx="3347028" cy="1008841"/>
          </a:xfrm>
          <a:prstGeom prst="rect">
            <a:avLst/>
          </a:prstGeom>
        </p:spPr>
      </p:pic>
      <p:sp>
        <p:nvSpPr>
          <p:cNvPr id="49" name="Arrow: Bent-Up 48">
            <a:extLst>
              <a:ext uri="{FF2B5EF4-FFF2-40B4-BE49-F238E27FC236}">
                <a16:creationId xmlns:a16="http://schemas.microsoft.com/office/drawing/2014/main" id="{785AD903-73A1-4A9E-B162-3911601E2FCA}"/>
              </a:ext>
            </a:extLst>
          </p:cNvPr>
          <p:cNvSpPr/>
          <p:nvPr/>
        </p:nvSpPr>
        <p:spPr>
          <a:xfrm rot="16200000">
            <a:off x="5163166" y="1842079"/>
            <a:ext cx="1115931" cy="1909246"/>
          </a:xfrm>
          <a:prstGeom prst="bentUpArrow">
            <a:avLst>
              <a:gd name="adj1" fmla="val 19555"/>
              <a:gd name="adj2" fmla="val 21993"/>
              <a:gd name="adj3" fmla="val 25000"/>
            </a:avLst>
          </a:prstGeom>
          <a:solidFill>
            <a:srgbClr val="0A68B1"/>
          </a:solidFill>
          <a:ln w="12700" cap="flat" cmpd="sng" algn="ctr">
            <a:solidFill>
              <a:srgbClr val="0A68B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50" name="Arrow: Bent-Up 49">
            <a:extLst>
              <a:ext uri="{FF2B5EF4-FFF2-40B4-BE49-F238E27FC236}">
                <a16:creationId xmlns:a16="http://schemas.microsoft.com/office/drawing/2014/main" id="{DA8AF68C-1F52-4978-84E4-0790F53C6A75}"/>
              </a:ext>
            </a:extLst>
          </p:cNvPr>
          <p:cNvSpPr/>
          <p:nvPr/>
        </p:nvSpPr>
        <p:spPr>
          <a:xfrm rot="10800000">
            <a:off x="1155874" y="2287425"/>
            <a:ext cx="1728371" cy="1514339"/>
          </a:xfrm>
          <a:prstGeom prst="bentUpArrow">
            <a:avLst>
              <a:gd name="adj1" fmla="val 19040"/>
              <a:gd name="adj2" fmla="val 17277"/>
              <a:gd name="adj3" fmla="val 25000"/>
            </a:avLst>
          </a:prstGeom>
          <a:solidFill>
            <a:srgbClr val="254E53">
              <a:lumMod val="75000"/>
            </a:srgb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tx2"/>
                </a:solidFill>
                <a:prstDash val="solid"/>
                <a:miter lim="800000"/>
              </a14:hiddenLine>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51" name="Arrow: Bent-Up 50">
            <a:extLst>
              <a:ext uri="{FF2B5EF4-FFF2-40B4-BE49-F238E27FC236}">
                <a16:creationId xmlns:a16="http://schemas.microsoft.com/office/drawing/2014/main" id="{01B3C72A-3891-43A4-AC02-4630C5C8E3EC}"/>
              </a:ext>
            </a:extLst>
          </p:cNvPr>
          <p:cNvSpPr/>
          <p:nvPr/>
        </p:nvSpPr>
        <p:spPr>
          <a:xfrm rot="10800000">
            <a:off x="1099653" y="2363180"/>
            <a:ext cx="1728371" cy="1438586"/>
          </a:xfrm>
          <a:prstGeom prst="bentUpArrow">
            <a:avLst>
              <a:gd name="adj1" fmla="val 19987"/>
              <a:gd name="adj2" fmla="val 17683"/>
              <a:gd name="adj3" fmla="val 25000"/>
            </a:avLst>
          </a:prstGeom>
          <a:solidFill>
            <a:srgbClr val="0A68B1"/>
          </a:solidFill>
          <a:ln w="12700" cap="flat" cmpd="sng" algn="ctr">
            <a:solidFill>
              <a:srgbClr val="0A68B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pic>
        <p:nvPicPr>
          <p:cNvPr id="52" name="Graphic 51" descr="Database">
            <a:extLst>
              <a:ext uri="{FF2B5EF4-FFF2-40B4-BE49-F238E27FC236}">
                <a16:creationId xmlns:a16="http://schemas.microsoft.com/office/drawing/2014/main" id="{C9C9F499-89D4-499C-BB6F-7763F3BCFAB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94325" y="4111628"/>
            <a:ext cx="537519" cy="537519"/>
          </a:xfrm>
          <a:prstGeom prst="rect">
            <a:avLst/>
          </a:prstGeom>
        </p:spPr>
      </p:pic>
      <p:cxnSp>
        <p:nvCxnSpPr>
          <p:cNvPr id="53" name="Connector: Elbow 52">
            <a:extLst>
              <a:ext uri="{FF2B5EF4-FFF2-40B4-BE49-F238E27FC236}">
                <a16:creationId xmlns:a16="http://schemas.microsoft.com/office/drawing/2014/main" id="{52406A06-B50B-4352-BE3A-26A598188161}"/>
              </a:ext>
            </a:extLst>
          </p:cNvPr>
          <p:cNvCxnSpPr>
            <a:cxnSpLocks/>
            <a:stCxn id="71" idx="3"/>
            <a:endCxn id="92" idx="2"/>
          </p:cNvCxnSpPr>
          <p:nvPr/>
        </p:nvCxnSpPr>
        <p:spPr>
          <a:xfrm flipV="1">
            <a:off x="3150795" y="5374666"/>
            <a:ext cx="864000" cy="262075"/>
          </a:xfrm>
          <a:prstGeom prst="bentConnector2">
            <a:avLst/>
          </a:prstGeom>
          <a:noFill/>
          <a:ln w="19050" cap="flat" cmpd="sng" algn="ctr">
            <a:solidFill>
              <a:srgbClr val="007EC3"/>
            </a:solidFill>
            <a:prstDash val="solid"/>
            <a:miter lim="800000"/>
            <a:tailEnd type="triangle"/>
          </a:ln>
          <a:effectLst/>
        </p:spPr>
      </p:cxnSp>
      <p:pic>
        <p:nvPicPr>
          <p:cNvPr id="54" name="Picture 53">
            <a:extLst>
              <a:ext uri="{FF2B5EF4-FFF2-40B4-BE49-F238E27FC236}">
                <a16:creationId xmlns:a16="http://schemas.microsoft.com/office/drawing/2014/main" id="{119C145D-2590-4BD9-B8FB-6D5CA3209E6D}"/>
              </a:ext>
            </a:extLst>
          </p:cNvPr>
          <p:cNvPicPr>
            <a:picLocks noChangeAspect="1"/>
          </p:cNvPicPr>
          <p:nvPr/>
        </p:nvPicPr>
        <p:blipFill>
          <a:blip r:embed="rId19">
            <a:duotone>
              <a:srgbClr val="007EC3">
                <a:shade val="45000"/>
                <a:satMod val="135000"/>
              </a:srgbClr>
              <a:prstClr val="white"/>
            </a:duotone>
          </a:blip>
          <a:stretch>
            <a:fillRect/>
          </a:stretch>
        </p:blipFill>
        <p:spPr>
          <a:xfrm>
            <a:off x="776521" y="3969061"/>
            <a:ext cx="245764" cy="285134"/>
          </a:xfrm>
          <a:prstGeom prst="rect">
            <a:avLst/>
          </a:prstGeom>
        </p:spPr>
      </p:pic>
      <p:pic>
        <p:nvPicPr>
          <p:cNvPr id="55" name="Picture 54">
            <a:extLst>
              <a:ext uri="{FF2B5EF4-FFF2-40B4-BE49-F238E27FC236}">
                <a16:creationId xmlns:a16="http://schemas.microsoft.com/office/drawing/2014/main" id="{103F320F-2238-467D-9E74-09C4621BD028}"/>
              </a:ext>
            </a:extLst>
          </p:cNvPr>
          <p:cNvPicPr>
            <a:picLocks noChangeAspect="1"/>
          </p:cNvPicPr>
          <p:nvPr/>
        </p:nvPicPr>
        <p:blipFill>
          <a:blip r:embed="rId19">
            <a:duotone>
              <a:srgbClr val="007EC3">
                <a:shade val="45000"/>
                <a:satMod val="135000"/>
              </a:srgbClr>
              <a:prstClr val="white"/>
            </a:duotone>
            <a:alphaModFix amt="70000"/>
          </a:blip>
          <a:stretch>
            <a:fillRect/>
          </a:stretch>
        </p:blipFill>
        <p:spPr>
          <a:xfrm>
            <a:off x="697159" y="4221163"/>
            <a:ext cx="245764" cy="285134"/>
          </a:xfrm>
          <a:prstGeom prst="rect">
            <a:avLst/>
          </a:prstGeom>
        </p:spPr>
      </p:pic>
      <p:cxnSp>
        <p:nvCxnSpPr>
          <p:cNvPr id="56" name="Straight Arrow Connector 55">
            <a:extLst>
              <a:ext uri="{FF2B5EF4-FFF2-40B4-BE49-F238E27FC236}">
                <a16:creationId xmlns:a16="http://schemas.microsoft.com/office/drawing/2014/main" id="{439183F4-AB22-455F-9E34-F67EBAE3F0BC}"/>
              </a:ext>
            </a:extLst>
          </p:cNvPr>
          <p:cNvCxnSpPr/>
          <p:nvPr/>
        </p:nvCxnSpPr>
        <p:spPr>
          <a:xfrm flipV="1">
            <a:off x="1047249" y="4105757"/>
            <a:ext cx="396000" cy="0"/>
          </a:xfrm>
          <a:prstGeom prst="straightConnector1">
            <a:avLst/>
          </a:prstGeom>
          <a:noFill/>
          <a:ln w="28575" cap="flat" cmpd="sng" algn="ctr">
            <a:solidFill>
              <a:srgbClr val="007EC3"/>
            </a:solidFill>
            <a:prstDash val="solid"/>
            <a:miter lim="800000"/>
            <a:tailEnd type="triangle"/>
          </a:ln>
          <a:effectLst/>
        </p:spPr>
      </p:cxnSp>
      <p:cxnSp>
        <p:nvCxnSpPr>
          <p:cNvPr id="57" name="Straight Arrow Connector 56">
            <a:extLst>
              <a:ext uri="{FF2B5EF4-FFF2-40B4-BE49-F238E27FC236}">
                <a16:creationId xmlns:a16="http://schemas.microsoft.com/office/drawing/2014/main" id="{2FE9EDD1-7712-445B-B24C-5F0526322AA1}"/>
              </a:ext>
            </a:extLst>
          </p:cNvPr>
          <p:cNvCxnSpPr/>
          <p:nvPr/>
        </p:nvCxnSpPr>
        <p:spPr>
          <a:xfrm flipV="1">
            <a:off x="937484" y="4366384"/>
            <a:ext cx="144000" cy="0"/>
          </a:xfrm>
          <a:prstGeom prst="straightConnector1">
            <a:avLst/>
          </a:prstGeom>
          <a:noFill/>
          <a:ln w="28575" cap="flat" cmpd="sng" algn="ctr">
            <a:solidFill>
              <a:srgbClr val="007EC3"/>
            </a:solidFill>
            <a:prstDash val="solid"/>
            <a:miter lim="800000"/>
            <a:tailEnd type="triangle"/>
          </a:ln>
          <a:effectLst/>
        </p:spPr>
      </p:cxnSp>
      <p:sp>
        <p:nvSpPr>
          <p:cNvPr id="58" name="TextBox 57">
            <a:extLst>
              <a:ext uri="{FF2B5EF4-FFF2-40B4-BE49-F238E27FC236}">
                <a16:creationId xmlns:a16="http://schemas.microsoft.com/office/drawing/2014/main" id="{2426D6A0-94B3-440A-ADF5-B22255A12942}"/>
              </a:ext>
            </a:extLst>
          </p:cNvPr>
          <p:cNvSpPr txBox="1"/>
          <p:nvPr/>
        </p:nvSpPr>
        <p:spPr>
          <a:xfrm>
            <a:off x="6749558" y="3801088"/>
            <a:ext cx="857100" cy="454496"/>
          </a:xfrm>
          <a:prstGeom prst="rect">
            <a:avLst/>
          </a:prstGeom>
          <a:solidFill>
            <a:srgbClr val="003F61"/>
          </a:solidFill>
          <a:ln w="12700" cap="flat" cmpd="sng" algn="ctr">
            <a:solidFill>
              <a:srgbClr val="FFFFFF">
                <a:lumMod val="65000"/>
              </a:srgbClr>
            </a:solidFill>
            <a:prstDash val="solid"/>
          </a:ln>
          <a:effectLst/>
        </p:spPr>
        <p:txBody>
          <a:bodyPr wrap="square" lIns="19310" tIns="19310" rIns="19310" bIns="19310" rtlCol="0">
            <a:spAutoFit/>
          </a:bodyPr>
          <a:lstStyle/>
          <a:p>
            <a:pPr marL="66025" marR="0" lvl="0" indent="0" algn="ctr" defTabSz="74295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FFFFFF"/>
                </a:solidFill>
                <a:effectLst/>
                <a:uLnTx/>
                <a:uFillTx/>
              </a:rPr>
              <a:t>Power Availability Calibration</a:t>
            </a:r>
            <a:endParaRPr kumimoji="0" lang="en-GB" sz="900" b="1" i="0" u="none" strike="noStrike" kern="0" cap="none" spc="0" normalizeH="0" baseline="0" noProof="0" dirty="0">
              <a:ln>
                <a:noFill/>
              </a:ln>
              <a:solidFill>
                <a:srgbClr val="FFFFFF"/>
              </a:solidFill>
              <a:effectLst/>
              <a:uLnTx/>
              <a:uFillTx/>
            </a:endParaRPr>
          </a:p>
        </p:txBody>
      </p:sp>
      <p:cxnSp>
        <p:nvCxnSpPr>
          <p:cNvPr id="59" name="Straight Arrow Connector 58">
            <a:extLst>
              <a:ext uri="{FF2B5EF4-FFF2-40B4-BE49-F238E27FC236}">
                <a16:creationId xmlns:a16="http://schemas.microsoft.com/office/drawing/2014/main" id="{6E1394FF-3F06-40A9-87F4-AEC8C1C5945B}"/>
              </a:ext>
            </a:extLst>
          </p:cNvPr>
          <p:cNvCxnSpPr>
            <a:cxnSpLocks/>
          </p:cNvCxnSpPr>
          <p:nvPr/>
        </p:nvCxnSpPr>
        <p:spPr>
          <a:xfrm flipH="1" flipV="1">
            <a:off x="6153829" y="4255584"/>
            <a:ext cx="1" cy="163254"/>
          </a:xfrm>
          <a:prstGeom prst="straightConnector1">
            <a:avLst/>
          </a:prstGeom>
          <a:noFill/>
          <a:ln w="6350" cap="flat" cmpd="sng" algn="ctr">
            <a:solidFill>
              <a:srgbClr val="FAE600"/>
            </a:solidFill>
            <a:prstDash val="solid"/>
            <a:miter lim="800000"/>
            <a:tailEnd type="triangle"/>
          </a:ln>
          <a:effectLst/>
        </p:spPr>
      </p:cxnSp>
      <p:cxnSp>
        <p:nvCxnSpPr>
          <p:cNvPr id="60" name="Straight Arrow Connector 59">
            <a:extLst>
              <a:ext uri="{FF2B5EF4-FFF2-40B4-BE49-F238E27FC236}">
                <a16:creationId xmlns:a16="http://schemas.microsoft.com/office/drawing/2014/main" id="{9FEC146E-FC6F-4F81-8760-07E7238D3E43}"/>
              </a:ext>
            </a:extLst>
          </p:cNvPr>
          <p:cNvCxnSpPr>
            <a:cxnSpLocks/>
            <a:stCxn id="37" idx="3"/>
            <a:endCxn id="58" idx="1"/>
          </p:cNvCxnSpPr>
          <p:nvPr/>
        </p:nvCxnSpPr>
        <p:spPr>
          <a:xfrm>
            <a:off x="6602372" y="4028336"/>
            <a:ext cx="147186" cy="0"/>
          </a:xfrm>
          <a:prstGeom prst="straightConnector1">
            <a:avLst/>
          </a:prstGeom>
          <a:noFill/>
          <a:ln w="6350" cap="flat" cmpd="sng" algn="ctr">
            <a:solidFill>
              <a:srgbClr val="FAE600"/>
            </a:solidFill>
            <a:prstDash val="solid"/>
            <a:miter lim="800000"/>
            <a:tailEnd type="triangle"/>
          </a:ln>
          <a:effectLst/>
        </p:spPr>
      </p:cxnSp>
      <p:cxnSp>
        <p:nvCxnSpPr>
          <p:cNvPr id="61" name="Straight Arrow Connector 60">
            <a:extLst>
              <a:ext uri="{FF2B5EF4-FFF2-40B4-BE49-F238E27FC236}">
                <a16:creationId xmlns:a16="http://schemas.microsoft.com/office/drawing/2014/main" id="{8D9AF607-52EF-4C8B-B1FA-AECA7242ACF7}"/>
              </a:ext>
            </a:extLst>
          </p:cNvPr>
          <p:cNvCxnSpPr>
            <a:cxnSpLocks/>
          </p:cNvCxnSpPr>
          <p:nvPr/>
        </p:nvCxnSpPr>
        <p:spPr>
          <a:xfrm flipV="1">
            <a:off x="6122593" y="5259145"/>
            <a:ext cx="0" cy="180000"/>
          </a:xfrm>
          <a:prstGeom prst="straightConnector1">
            <a:avLst/>
          </a:prstGeom>
          <a:noFill/>
          <a:ln w="19050" cap="flat" cmpd="sng" algn="ctr">
            <a:solidFill>
              <a:srgbClr val="FF0000"/>
            </a:solidFill>
            <a:prstDash val="solid"/>
            <a:miter lim="800000"/>
            <a:tailEnd type="triangle"/>
          </a:ln>
          <a:effectLst/>
        </p:spPr>
      </p:cxnSp>
      <p:cxnSp>
        <p:nvCxnSpPr>
          <p:cNvPr id="62" name="Straight Arrow Connector 61">
            <a:extLst>
              <a:ext uri="{FF2B5EF4-FFF2-40B4-BE49-F238E27FC236}">
                <a16:creationId xmlns:a16="http://schemas.microsoft.com/office/drawing/2014/main" id="{1A5976A3-1CF5-470E-92EB-BAAC9E418D7B}"/>
              </a:ext>
            </a:extLst>
          </p:cNvPr>
          <p:cNvCxnSpPr>
            <a:cxnSpLocks/>
          </p:cNvCxnSpPr>
          <p:nvPr/>
        </p:nvCxnSpPr>
        <p:spPr>
          <a:xfrm flipV="1">
            <a:off x="7178107" y="4242883"/>
            <a:ext cx="1" cy="1188000"/>
          </a:xfrm>
          <a:prstGeom prst="straightConnector1">
            <a:avLst/>
          </a:prstGeom>
          <a:noFill/>
          <a:ln w="19050" cap="flat" cmpd="sng" algn="ctr">
            <a:solidFill>
              <a:srgbClr val="FF0000"/>
            </a:solidFill>
            <a:prstDash val="solid"/>
            <a:miter lim="800000"/>
            <a:tailEnd type="triangle"/>
          </a:ln>
          <a:effectLst/>
        </p:spPr>
      </p:cxnSp>
      <p:sp>
        <p:nvSpPr>
          <p:cNvPr id="63" name="TextBox 62">
            <a:extLst>
              <a:ext uri="{FF2B5EF4-FFF2-40B4-BE49-F238E27FC236}">
                <a16:creationId xmlns:a16="http://schemas.microsoft.com/office/drawing/2014/main" id="{BE9F44F5-848C-43F6-8EFB-8E4E827A4DA8}"/>
              </a:ext>
            </a:extLst>
          </p:cNvPr>
          <p:cNvSpPr txBox="1"/>
          <p:nvPr/>
        </p:nvSpPr>
        <p:spPr>
          <a:xfrm>
            <a:off x="5641788" y="3476936"/>
            <a:ext cx="1964870" cy="177497"/>
          </a:xfrm>
          <a:prstGeom prst="rect">
            <a:avLst/>
          </a:prstGeom>
          <a:solidFill>
            <a:srgbClr val="003F61"/>
          </a:solidFill>
          <a:ln w="12700" cap="flat" cmpd="sng" algn="ctr">
            <a:solidFill>
              <a:srgbClr val="FFFFFF">
                <a:lumMod val="65000"/>
              </a:srgbClr>
            </a:solidFill>
            <a:prstDash val="solid"/>
          </a:ln>
          <a:effectLst/>
        </p:spPr>
        <p:txBody>
          <a:bodyPr wrap="square" lIns="19310" tIns="19310" rIns="19310" bIns="19310" rtlCol="0">
            <a:spAutoFit/>
          </a:bodyPr>
          <a:lstStyle/>
          <a:p>
            <a:pPr marL="66025" marR="0" lvl="0" indent="0" algn="ctr" defTabSz="74295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FFFFFF"/>
                </a:solidFill>
                <a:effectLst/>
                <a:uLnTx/>
                <a:uFillTx/>
              </a:rPr>
              <a:t>New BMS Parameters</a:t>
            </a:r>
            <a:endParaRPr kumimoji="0" lang="en-GB" sz="900" b="1" i="0" u="none" strike="noStrike" kern="0" cap="none" spc="0" normalizeH="0" baseline="0" noProof="0" dirty="0">
              <a:ln>
                <a:noFill/>
              </a:ln>
              <a:solidFill>
                <a:srgbClr val="FFFFFF"/>
              </a:solidFill>
              <a:effectLst/>
              <a:uLnTx/>
              <a:uFillTx/>
            </a:endParaRPr>
          </a:p>
        </p:txBody>
      </p:sp>
      <p:cxnSp>
        <p:nvCxnSpPr>
          <p:cNvPr id="64" name="Straight Arrow Connector 63">
            <a:extLst>
              <a:ext uri="{FF2B5EF4-FFF2-40B4-BE49-F238E27FC236}">
                <a16:creationId xmlns:a16="http://schemas.microsoft.com/office/drawing/2014/main" id="{07564EE1-9E47-47BA-A1D4-39437D78A9F0}"/>
              </a:ext>
            </a:extLst>
          </p:cNvPr>
          <p:cNvCxnSpPr>
            <a:cxnSpLocks/>
          </p:cNvCxnSpPr>
          <p:nvPr/>
        </p:nvCxnSpPr>
        <p:spPr>
          <a:xfrm flipH="1" flipV="1">
            <a:off x="6153829" y="3659014"/>
            <a:ext cx="1" cy="144000"/>
          </a:xfrm>
          <a:prstGeom prst="straightConnector1">
            <a:avLst/>
          </a:prstGeom>
          <a:noFill/>
          <a:ln w="6350" cap="flat" cmpd="sng" algn="ctr">
            <a:solidFill>
              <a:srgbClr val="FAE600"/>
            </a:solidFill>
            <a:prstDash val="solid"/>
            <a:miter lim="800000"/>
            <a:tailEnd type="triangle"/>
          </a:ln>
          <a:effectLst/>
        </p:spPr>
      </p:cxnSp>
      <p:cxnSp>
        <p:nvCxnSpPr>
          <p:cNvPr id="65" name="Straight Arrow Connector 64">
            <a:extLst>
              <a:ext uri="{FF2B5EF4-FFF2-40B4-BE49-F238E27FC236}">
                <a16:creationId xmlns:a16="http://schemas.microsoft.com/office/drawing/2014/main" id="{8EACA38E-32C5-4118-B431-F219271CAD36}"/>
              </a:ext>
            </a:extLst>
          </p:cNvPr>
          <p:cNvCxnSpPr>
            <a:cxnSpLocks/>
          </p:cNvCxnSpPr>
          <p:nvPr/>
        </p:nvCxnSpPr>
        <p:spPr>
          <a:xfrm flipH="1" flipV="1">
            <a:off x="7187933" y="3656099"/>
            <a:ext cx="1" cy="144000"/>
          </a:xfrm>
          <a:prstGeom prst="straightConnector1">
            <a:avLst/>
          </a:prstGeom>
          <a:noFill/>
          <a:ln w="6350" cap="flat" cmpd="sng" algn="ctr">
            <a:solidFill>
              <a:srgbClr val="FAE600"/>
            </a:solidFill>
            <a:prstDash val="solid"/>
            <a:miter lim="800000"/>
            <a:tailEnd type="triangle"/>
          </a:ln>
          <a:effectLst/>
        </p:spPr>
      </p:cxnSp>
      <p:sp>
        <p:nvSpPr>
          <p:cNvPr id="66" name="TextBox 65">
            <a:extLst>
              <a:ext uri="{FF2B5EF4-FFF2-40B4-BE49-F238E27FC236}">
                <a16:creationId xmlns:a16="http://schemas.microsoft.com/office/drawing/2014/main" id="{1CAF36E9-B09D-406A-AEF4-DC02F19EAFD8}"/>
              </a:ext>
            </a:extLst>
          </p:cNvPr>
          <p:cNvSpPr txBox="1"/>
          <p:nvPr/>
        </p:nvSpPr>
        <p:spPr>
          <a:xfrm>
            <a:off x="5178896" y="2404225"/>
            <a:ext cx="1228090" cy="177497"/>
          </a:xfrm>
          <a:prstGeom prst="rect">
            <a:avLst/>
          </a:prstGeom>
          <a:noFill/>
          <a:ln w="12700" cap="flat" cmpd="sng" algn="ctr">
            <a:noFill/>
            <a:prstDash val="solid"/>
          </a:ln>
          <a:effectLst/>
        </p:spPr>
        <p:txBody>
          <a:bodyPr wrap="square" lIns="19310" tIns="19310" rIns="19310" bIns="19310" rtlCol="0">
            <a:spAutoFit/>
          </a:bodyPr>
          <a:lstStyle/>
          <a:p>
            <a:pPr marL="66025" marR="0" lvl="0" indent="0" algn="ctr" defTabSz="74295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FFFFFF"/>
                </a:solidFill>
                <a:effectLst/>
                <a:uLnTx/>
                <a:uFillTx/>
              </a:rPr>
              <a:t>BMS Updates</a:t>
            </a:r>
            <a:endParaRPr kumimoji="0" lang="en-GB" sz="900" b="1" i="0" u="none" strike="noStrike" kern="0" cap="none" spc="0" normalizeH="0" baseline="0" noProof="0" dirty="0">
              <a:ln>
                <a:noFill/>
              </a:ln>
              <a:solidFill>
                <a:srgbClr val="FFFFFF"/>
              </a:solidFill>
              <a:effectLst/>
              <a:uLnTx/>
              <a:uFillTx/>
            </a:endParaRPr>
          </a:p>
        </p:txBody>
      </p:sp>
      <p:pic>
        <p:nvPicPr>
          <p:cNvPr id="67" name="Graphic 66" descr="Wireless">
            <a:extLst>
              <a:ext uri="{FF2B5EF4-FFF2-40B4-BE49-F238E27FC236}">
                <a16:creationId xmlns:a16="http://schemas.microsoft.com/office/drawing/2014/main" id="{C5D7E9EB-F5E8-4E1D-A20B-83803AC3C3E1}"/>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rot="16200000" flipH="1">
            <a:off x="5188421" y="2362361"/>
            <a:ext cx="239707" cy="239707"/>
          </a:xfrm>
          <a:prstGeom prst="rect">
            <a:avLst/>
          </a:prstGeom>
        </p:spPr>
      </p:pic>
      <p:sp>
        <p:nvSpPr>
          <p:cNvPr id="68" name="TextBox 67">
            <a:extLst>
              <a:ext uri="{FF2B5EF4-FFF2-40B4-BE49-F238E27FC236}">
                <a16:creationId xmlns:a16="http://schemas.microsoft.com/office/drawing/2014/main" id="{88149DC3-9992-435C-BEB1-0AB022C92D97}"/>
              </a:ext>
            </a:extLst>
          </p:cNvPr>
          <p:cNvSpPr txBox="1"/>
          <p:nvPr/>
        </p:nvSpPr>
        <p:spPr>
          <a:xfrm>
            <a:off x="1569123" y="2349213"/>
            <a:ext cx="1194830" cy="315996"/>
          </a:xfrm>
          <a:prstGeom prst="rect">
            <a:avLst/>
          </a:prstGeom>
          <a:noFill/>
          <a:ln w="12700" cap="flat" cmpd="sng" algn="ctr">
            <a:noFill/>
            <a:prstDash val="solid"/>
          </a:ln>
          <a:effectLst/>
        </p:spPr>
        <p:txBody>
          <a:bodyPr wrap="square" lIns="19310" tIns="19310" rIns="19310" bIns="19310" rtlCol="0">
            <a:spAutoFit/>
          </a:bodyPr>
          <a:lstStyle/>
          <a:p>
            <a:pPr marL="66025" marR="0" lvl="0" indent="0" algn="ctr" defTabSz="74295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FFFFFF"/>
                </a:solidFill>
                <a:effectLst/>
                <a:uLnTx/>
                <a:uFillTx/>
              </a:rPr>
              <a:t>Fleet Data + Service Records</a:t>
            </a:r>
            <a:endParaRPr kumimoji="0" lang="en-GB" sz="900" b="1" i="0" u="none" strike="noStrike" kern="0" cap="none" spc="0" normalizeH="0" baseline="0" noProof="0" dirty="0">
              <a:ln>
                <a:noFill/>
              </a:ln>
              <a:solidFill>
                <a:srgbClr val="FFFFFF"/>
              </a:solidFill>
              <a:effectLst/>
              <a:uLnTx/>
              <a:uFillTx/>
            </a:endParaRPr>
          </a:p>
        </p:txBody>
      </p:sp>
      <p:pic>
        <p:nvPicPr>
          <p:cNvPr id="69" name="Graphic 68" descr="Wireless">
            <a:extLst>
              <a:ext uri="{FF2B5EF4-FFF2-40B4-BE49-F238E27FC236}">
                <a16:creationId xmlns:a16="http://schemas.microsoft.com/office/drawing/2014/main" id="{B5953796-8E97-41B9-A349-B3A0476DCF68}"/>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rot="16200000" flipH="1">
            <a:off x="1417519" y="2360261"/>
            <a:ext cx="239707" cy="239707"/>
          </a:xfrm>
          <a:prstGeom prst="rect">
            <a:avLst/>
          </a:prstGeom>
        </p:spPr>
      </p:pic>
      <p:grpSp>
        <p:nvGrpSpPr>
          <p:cNvPr id="70" name="Group 69">
            <a:extLst>
              <a:ext uri="{FF2B5EF4-FFF2-40B4-BE49-F238E27FC236}">
                <a16:creationId xmlns:a16="http://schemas.microsoft.com/office/drawing/2014/main" id="{682DD53E-ACC9-46DC-8ADC-C7D0ED251190}"/>
              </a:ext>
            </a:extLst>
          </p:cNvPr>
          <p:cNvGrpSpPr/>
          <p:nvPr/>
        </p:nvGrpSpPr>
        <p:grpSpPr>
          <a:xfrm>
            <a:off x="1762645" y="5203641"/>
            <a:ext cx="1450358" cy="866199"/>
            <a:chOff x="2449253" y="4573668"/>
            <a:chExt cx="1450358" cy="866199"/>
          </a:xfrm>
        </p:grpSpPr>
        <p:sp>
          <p:nvSpPr>
            <p:cNvPr id="71" name="TextBox 70">
              <a:extLst>
                <a:ext uri="{FF2B5EF4-FFF2-40B4-BE49-F238E27FC236}">
                  <a16:creationId xmlns:a16="http://schemas.microsoft.com/office/drawing/2014/main" id="{47587B8C-CB56-4861-8DF6-AF5E54C97A67}"/>
                </a:ext>
              </a:extLst>
            </p:cNvPr>
            <p:cNvSpPr txBox="1"/>
            <p:nvPr/>
          </p:nvSpPr>
          <p:spPr>
            <a:xfrm>
              <a:off x="2449253" y="4573668"/>
              <a:ext cx="1388150" cy="866199"/>
            </a:xfrm>
            <a:prstGeom prst="roundRect">
              <a:avLst>
                <a:gd name="adj" fmla="val 7870"/>
              </a:avLst>
            </a:prstGeom>
            <a:solidFill>
              <a:srgbClr val="254E53"/>
            </a:solidFill>
            <a:ln>
              <a:solidFill>
                <a:srgbClr val="FFFFFF">
                  <a:lumMod val="75000"/>
                </a:srgbClr>
              </a:solidFill>
            </a:ln>
          </p:spPr>
          <p:txBody>
            <a:bodyPr wrap="none" lIns="23766" tIns="23766" rIns="23766" bIns="23766" rtlCol="0" anchor="ctr">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900" b="1" i="0" u="none" strike="noStrike" kern="0" cap="none" spc="0" normalizeH="0" baseline="0" noProof="0" dirty="0">
                  <a:ln>
                    <a:noFill/>
                  </a:ln>
                  <a:solidFill>
                    <a:srgbClr val="FFFFFF"/>
                  </a:solidFill>
                  <a:effectLst/>
                  <a:uLnTx/>
                  <a:uFillTx/>
                </a:rPr>
                <a:t>Fleet Digital Twin</a:t>
              </a: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p:txBody>
        </p:sp>
        <p:pic>
          <p:nvPicPr>
            <p:cNvPr id="72" name="Picture 2">
              <a:extLst>
                <a:ext uri="{FF2B5EF4-FFF2-40B4-BE49-F238E27FC236}">
                  <a16:creationId xmlns:a16="http://schemas.microsoft.com/office/drawing/2014/main" id="{49C5F027-176F-49FD-86BB-E1A2B3C0F783}"/>
                </a:ext>
              </a:extLst>
            </p:cNvPr>
            <p:cNvPicPr>
              <a:picLocks noChangeAspect="1"/>
            </p:cNvPicPr>
            <p:nvPr/>
          </p:nvPicPr>
          <p:blipFill>
            <a:blip r:embed="rId22"/>
            <a:stretch>
              <a:fillRect/>
            </a:stretch>
          </p:blipFill>
          <p:spPr>
            <a:xfrm>
              <a:off x="2950235" y="4959667"/>
              <a:ext cx="819845" cy="437795"/>
            </a:xfrm>
            <a:prstGeom prst="rect">
              <a:avLst/>
            </a:prstGeom>
            <a:noFill/>
            <a:ln cap="flat">
              <a:noFill/>
            </a:ln>
          </p:spPr>
        </p:pic>
        <p:grpSp>
          <p:nvGrpSpPr>
            <p:cNvPr id="73" name="Group 72">
              <a:extLst>
                <a:ext uri="{FF2B5EF4-FFF2-40B4-BE49-F238E27FC236}">
                  <a16:creationId xmlns:a16="http://schemas.microsoft.com/office/drawing/2014/main" id="{57993B88-7FA4-4485-82EB-7AC35FFAD70A}"/>
                </a:ext>
              </a:extLst>
            </p:cNvPr>
            <p:cNvGrpSpPr/>
            <p:nvPr/>
          </p:nvGrpSpPr>
          <p:grpSpPr>
            <a:xfrm>
              <a:off x="2473400" y="4734750"/>
              <a:ext cx="569491" cy="450678"/>
              <a:chOff x="4720166" y="3338679"/>
              <a:chExt cx="569491" cy="450678"/>
            </a:xfrm>
          </p:grpSpPr>
          <p:pic>
            <p:nvPicPr>
              <p:cNvPr id="75" name="Graphic 74">
                <a:extLst>
                  <a:ext uri="{FF2B5EF4-FFF2-40B4-BE49-F238E27FC236}">
                    <a16:creationId xmlns:a16="http://schemas.microsoft.com/office/drawing/2014/main" id="{82F6D9FB-CEF0-4812-87F2-F0426719232B}"/>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720166" y="3338679"/>
                <a:ext cx="271458" cy="271458"/>
              </a:xfrm>
              <a:prstGeom prst="rect">
                <a:avLst/>
              </a:prstGeom>
            </p:spPr>
          </p:pic>
          <p:pic>
            <p:nvPicPr>
              <p:cNvPr id="76" name="Graphic 75">
                <a:extLst>
                  <a:ext uri="{FF2B5EF4-FFF2-40B4-BE49-F238E27FC236}">
                    <a16:creationId xmlns:a16="http://schemas.microsoft.com/office/drawing/2014/main" id="{8DBBF36D-57F3-46EB-9CE9-2D166F8C5FE6}"/>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018199" y="3338679"/>
                <a:ext cx="271458" cy="271458"/>
              </a:xfrm>
              <a:prstGeom prst="rect">
                <a:avLst/>
              </a:prstGeom>
            </p:spPr>
          </p:pic>
          <p:pic>
            <p:nvPicPr>
              <p:cNvPr id="77" name="Graphic 76">
                <a:extLst>
                  <a:ext uri="{FF2B5EF4-FFF2-40B4-BE49-F238E27FC236}">
                    <a16:creationId xmlns:a16="http://schemas.microsoft.com/office/drawing/2014/main" id="{5E10436F-F9CF-420B-9442-57D3A5CFC4A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873944" y="3517899"/>
                <a:ext cx="271458" cy="271458"/>
              </a:xfrm>
              <a:prstGeom prst="rect">
                <a:avLst/>
              </a:prstGeom>
            </p:spPr>
          </p:pic>
        </p:grpSp>
        <p:sp>
          <p:nvSpPr>
            <p:cNvPr id="74" name="TextBox 73">
              <a:extLst>
                <a:ext uri="{FF2B5EF4-FFF2-40B4-BE49-F238E27FC236}">
                  <a16:creationId xmlns:a16="http://schemas.microsoft.com/office/drawing/2014/main" id="{063388A2-97FE-43AF-8E18-3FCCEB574A07}"/>
                </a:ext>
              </a:extLst>
            </p:cNvPr>
            <p:cNvSpPr txBox="1"/>
            <p:nvPr/>
          </p:nvSpPr>
          <p:spPr>
            <a:xfrm>
              <a:off x="3027564" y="4790830"/>
              <a:ext cx="872047" cy="18466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rgbClr val="FFFFFF"/>
                  </a:solidFill>
                  <a:effectLst/>
                  <a:uLnTx/>
                  <a:uFillTx/>
                </a:rPr>
                <a:t>High Fidelity Model</a:t>
              </a:r>
            </a:p>
          </p:txBody>
        </p:sp>
      </p:grpSp>
      <p:cxnSp>
        <p:nvCxnSpPr>
          <p:cNvPr id="78" name="Straight Arrow Connector 77">
            <a:extLst>
              <a:ext uri="{FF2B5EF4-FFF2-40B4-BE49-F238E27FC236}">
                <a16:creationId xmlns:a16="http://schemas.microsoft.com/office/drawing/2014/main" id="{39EFE76D-EA7E-48FC-99BF-7570202DD981}"/>
              </a:ext>
            </a:extLst>
          </p:cNvPr>
          <p:cNvCxnSpPr>
            <a:cxnSpLocks/>
            <a:endCxn id="35" idx="1"/>
          </p:cNvCxnSpPr>
          <p:nvPr/>
        </p:nvCxnSpPr>
        <p:spPr>
          <a:xfrm>
            <a:off x="3202793" y="4291098"/>
            <a:ext cx="262269" cy="0"/>
          </a:xfrm>
          <a:prstGeom prst="straightConnector1">
            <a:avLst/>
          </a:prstGeom>
          <a:noFill/>
          <a:ln w="6350" cap="flat" cmpd="sng" algn="ctr">
            <a:solidFill>
              <a:srgbClr val="007EC3">
                <a:lumMod val="60000"/>
                <a:lumOff val="40000"/>
              </a:srgbClr>
            </a:solidFill>
            <a:prstDash val="solid"/>
            <a:miter lim="800000"/>
            <a:tailEnd type="triangle"/>
          </a:ln>
          <a:effectLst/>
        </p:spPr>
      </p:cxnSp>
      <p:cxnSp>
        <p:nvCxnSpPr>
          <p:cNvPr id="79" name="Straight Arrow Connector 78">
            <a:extLst>
              <a:ext uri="{FF2B5EF4-FFF2-40B4-BE49-F238E27FC236}">
                <a16:creationId xmlns:a16="http://schemas.microsoft.com/office/drawing/2014/main" id="{E83A7AB7-F2CE-4D5A-987E-3083073AC7C3}"/>
              </a:ext>
            </a:extLst>
          </p:cNvPr>
          <p:cNvCxnSpPr>
            <a:cxnSpLocks/>
          </p:cNvCxnSpPr>
          <p:nvPr/>
        </p:nvCxnSpPr>
        <p:spPr>
          <a:xfrm>
            <a:off x="3195757" y="4697241"/>
            <a:ext cx="864000" cy="0"/>
          </a:xfrm>
          <a:prstGeom prst="straightConnector1">
            <a:avLst/>
          </a:prstGeom>
          <a:noFill/>
          <a:ln w="6350" cap="flat" cmpd="sng" algn="ctr">
            <a:solidFill>
              <a:srgbClr val="007EC3">
                <a:lumMod val="60000"/>
                <a:lumOff val="40000"/>
              </a:srgbClr>
            </a:solidFill>
            <a:prstDash val="solid"/>
            <a:miter lim="800000"/>
            <a:tailEnd type="triangle"/>
          </a:ln>
          <a:effectLst/>
        </p:spPr>
      </p:cxnSp>
      <p:grpSp>
        <p:nvGrpSpPr>
          <p:cNvPr id="80" name="Group 79">
            <a:extLst>
              <a:ext uri="{FF2B5EF4-FFF2-40B4-BE49-F238E27FC236}">
                <a16:creationId xmlns:a16="http://schemas.microsoft.com/office/drawing/2014/main" id="{0C68CC4C-86A0-438A-BB1E-9A1C6ABA712B}"/>
              </a:ext>
            </a:extLst>
          </p:cNvPr>
          <p:cNvGrpSpPr/>
          <p:nvPr/>
        </p:nvGrpSpPr>
        <p:grpSpPr>
          <a:xfrm>
            <a:off x="5582757" y="4397468"/>
            <a:ext cx="1450358" cy="866199"/>
            <a:chOff x="2449253" y="4573668"/>
            <a:chExt cx="1450358" cy="866199"/>
          </a:xfrm>
        </p:grpSpPr>
        <p:sp>
          <p:nvSpPr>
            <p:cNvPr id="81" name="TextBox 80">
              <a:extLst>
                <a:ext uri="{FF2B5EF4-FFF2-40B4-BE49-F238E27FC236}">
                  <a16:creationId xmlns:a16="http://schemas.microsoft.com/office/drawing/2014/main" id="{CA720A94-E359-4E48-84A6-7AA6A8935F65}"/>
                </a:ext>
              </a:extLst>
            </p:cNvPr>
            <p:cNvSpPr txBox="1"/>
            <p:nvPr/>
          </p:nvSpPr>
          <p:spPr>
            <a:xfrm>
              <a:off x="2449253" y="4573668"/>
              <a:ext cx="1388150" cy="866199"/>
            </a:xfrm>
            <a:prstGeom prst="roundRect">
              <a:avLst>
                <a:gd name="adj" fmla="val 7870"/>
              </a:avLst>
            </a:prstGeom>
            <a:solidFill>
              <a:srgbClr val="254E53"/>
            </a:solidFill>
            <a:ln>
              <a:solidFill>
                <a:srgbClr val="FFFFFF">
                  <a:lumMod val="75000"/>
                </a:srgbClr>
              </a:solidFill>
            </a:ln>
          </p:spPr>
          <p:txBody>
            <a:bodyPr wrap="none" lIns="23766" tIns="23766" rIns="23766" bIns="23766" rtlCol="0" anchor="ctr">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900" b="1" i="0" u="none" strike="noStrike" kern="0" cap="none" spc="0" normalizeH="0" baseline="0" noProof="0" dirty="0">
                  <a:ln>
                    <a:noFill/>
                  </a:ln>
                  <a:solidFill>
                    <a:srgbClr val="FFFFFF"/>
                  </a:solidFill>
                  <a:effectLst/>
                  <a:uLnTx/>
                  <a:uFillTx/>
                </a:rPr>
                <a:t>Fleet Digital Twin</a:t>
              </a: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p:txBody>
        </p:sp>
        <p:pic>
          <p:nvPicPr>
            <p:cNvPr id="82" name="Picture 2">
              <a:extLst>
                <a:ext uri="{FF2B5EF4-FFF2-40B4-BE49-F238E27FC236}">
                  <a16:creationId xmlns:a16="http://schemas.microsoft.com/office/drawing/2014/main" id="{C3893379-09A8-4507-A324-5EB4D6F36295}"/>
                </a:ext>
              </a:extLst>
            </p:cNvPr>
            <p:cNvPicPr>
              <a:picLocks noChangeAspect="1"/>
            </p:cNvPicPr>
            <p:nvPr/>
          </p:nvPicPr>
          <p:blipFill>
            <a:blip r:embed="rId22"/>
            <a:stretch>
              <a:fillRect/>
            </a:stretch>
          </p:blipFill>
          <p:spPr>
            <a:xfrm>
              <a:off x="2950235" y="4959667"/>
              <a:ext cx="819845" cy="437795"/>
            </a:xfrm>
            <a:prstGeom prst="rect">
              <a:avLst/>
            </a:prstGeom>
            <a:noFill/>
            <a:ln cap="flat">
              <a:noFill/>
            </a:ln>
          </p:spPr>
        </p:pic>
        <p:grpSp>
          <p:nvGrpSpPr>
            <p:cNvPr id="83" name="Group 82">
              <a:extLst>
                <a:ext uri="{FF2B5EF4-FFF2-40B4-BE49-F238E27FC236}">
                  <a16:creationId xmlns:a16="http://schemas.microsoft.com/office/drawing/2014/main" id="{395A4EF4-32DC-42F0-8A52-680211ACCC2F}"/>
                </a:ext>
              </a:extLst>
            </p:cNvPr>
            <p:cNvGrpSpPr/>
            <p:nvPr/>
          </p:nvGrpSpPr>
          <p:grpSpPr>
            <a:xfrm>
              <a:off x="2473400" y="4734750"/>
              <a:ext cx="569491" cy="450678"/>
              <a:chOff x="4720166" y="3338679"/>
              <a:chExt cx="569491" cy="450678"/>
            </a:xfrm>
          </p:grpSpPr>
          <p:pic>
            <p:nvPicPr>
              <p:cNvPr id="85" name="Graphic 84">
                <a:extLst>
                  <a:ext uri="{FF2B5EF4-FFF2-40B4-BE49-F238E27FC236}">
                    <a16:creationId xmlns:a16="http://schemas.microsoft.com/office/drawing/2014/main" id="{ABDE20DA-B5BD-4496-8763-E6DAB70EA93C}"/>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720166" y="3338679"/>
                <a:ext cx="271458" cy="271458"/>
              </a:xfrm>
              <a:prstGeom prst="rect">
                <a:avLst/>
              </a:prstGeom>
            </p:spPr>
          </p:pic>
          <p:pic>
            <p:nvPicPr>
              <p:cNvPr id="86" name="Graphic 85">
                <a:extLst>
                  <a:ext uri="{FF2B5EF4-FFF2-40B4-BE49-F238E27FC236}">
                    <a16:creationId xmlns:a16="http://schemas.microsoft.com/office/drawing/2014/main" id="{26FC799F-320D-4620-8260-53415144EA1A}"/>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018199" y="3338679"/>
                <a:ext cx="271458" cy="271458"/>
              </a:xfrm>
              <a:prstGeom prst="rect">
                <a:avLst/>
              </a:prstGeom>
            </p:spPr>
          </p:pic>
          <p:pic>
            <p:nvPicPr>
              <p:cNvPr id="87" name="Graphic 86">
                <a:extLst>
                  <a:ext uri="{FF2B5EF4-FFF2-40B4-BE49-F238E27FC236}">
                    <a16:creationId xmlns:a16="http://schemas.microsoft.com/office/drawing/2014/main" id="{7042D5B5-E20E-47A6-B9EE-E8DD9523BC3C}"/>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873944" y="3517899"/>
                <a:ext cx="271458" cy="271458"/>
              </a:xfrm>
              <a:prstGeom prst="rect">
                <a:avLst/>
              </a:prstGeom>
            </p:spPr>
          </p:pic>
        </p:grpSp>
        <p:sp>
          <p:nvSpPr>
            <p:cNvPr id="84" name="TextBox 83">
              <a:extLst>
                <a:ext uri="{FF2B5EF4-FFF2-40B4-BE49-F238E27FC236}">
                  <a16:creationId xmlns:a16="http://schemas.microsoft.com/office/drawing/2014/main" id="{30CACD42-6E55-45C5-970F-D1520B3CFDDC}"/>
                </a:ext>
              </a:extLst>
            </p:cNvPr>
            <p:cNvSpPr txBox="1"/>
            <p:nvPr/>
          </p:nvSpPr>
          <p:spPr>
            <a:xfrm>
              <a:off x="3027564" y="4790830"/>
              <a:ext cx="872047" cy="18466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rgbClr val="FFFFFF"/>
                  </a:solidFill>
                  <a:effectLst/>
                  <a:uLnTx/>
                  <a:uFillTx/>
                </a:rPr>
                <a:t>High Fidelity Model</a:t>
              </a:r>
            </a:p>
          </p:txBody>
        </p:sp>
      </p:grpSp>
      <p:pic>
        <p:nvPicPr>
          <p:cNvPr id="88" name="Graphic 87" descr="Repeat with solid fill">
            <a:extLst>
              <a:ext uri="{FF2B5EF4-FFF2-40B4-BE49-F238E27FC236}">
                <a16:creationId xmlns:a16="http://schemas.microsoft.com/office/drawing/2014/main" id="{9039ED29-E5CC-44CA-B1AC-3143478CF619}"/>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4154729" y="4824011"/>
            <a:ext cx="286941" cy="286941"/>
          </a:xfrm>
          <a:prstGeom prst="rect">
            <a:avLst/>
          </a:prstGeom>
        </p:spPr>
      </p:pic>
      <p:pic>
        <p:nvPicPr>
          <p:cNvPr id="89" name="Graphic 88" descr="Repeat with solid fill">
            <a:extLst>
              <a:ext uri="{FF2B5EF4-FFF2-40B4-BE49-F238E27FC236}">
                <a16:creationId xmlns:a16="http://schemas.microsoft.com/office/drawing/2014/main" id="{52F669DF-7A97-42DA-9E29-15BE41903CBD}"/>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3575382" y="4411067"/>
            <a:ext cx="286941" cy="286941"/>
          </a:xfrm>
          <a:prstGeom prst="rect">
            <a:avLst/>
          </a:prstGeom>
        </p:spPr>
      </p:pic>
      <p:cxnSp>
        <p:nvCxnSpPr>
          <p:cNvPr id="90" name="Straight Arrow Connector 89">
            <a:extLst>
              <a:ext uri="{FF2B5EF4-FFF2-40B4-BE49-F238E27FC236}">
                <a16:creationId xmlns:a16="http://schemas.microsoft.com/office/drawing/2014/main" id="{399ABC84-9357-4D58-BFDA-4932E7256F02}"/>
              </a:ext>
            </a:extLst>
          </p:cNvPr>
          <p:cNvCxnSpPr>
            <a:cxnSpLocks/>
          </p:cNvCxnSpPr>
          <p:nvPr/>
        </p:nvCxnSpPr>
        <p:spPr>
          <a:xfrm flipV="1">
            <a:off x="4308798" y="5073486"/>
            <a:ext cx="1" cy="128191"/>
          </a:xfrm>
          <a:prstGeom prst="straightConnector1">
            <a:avLst/>
          </a:prstGeom>
          <a:noFill/>
          <a:ln w="6350" cap="flat" cmpd="sng" algn="ctr">
            <a:solidFill>
              <a:srgbClr val="FFFFFF"/>
            </a:solidFill>
            <a:prstDash val="solid"/>
            <a:miter lim="800000"/>
            <a:tailEnd type="triangle"/>
          </a:ln>
          <a:effectLst/>
        </p:spPr>
      </p:cxnSp>
      <p:cxnSp>
        <p:nvCxnSpPr>
          <p:cNvPr id="91" name="Straight Arrow Connector 90">
            <a:extLst>
              <a:ext uri="{FF2B5EF4-FFF2-40B4-BE49-F238E27FC236}">
                <a16:creationId xmlns:a16="http://schemas.microsoft.com/office/drawing/2014/main" id="{AD0E70E6-F607-4C36-8085-C6F873BEE196}"/>
              </a:ext>
            </a:extLst>
          </p:cNvPr>
          <p:cNvCxnSpPr>
            <a:cxnSpLocks/>
          </p:cNvCxnSpPr>
          <p:nvPr/>
        </p:nvCxnSpPr>
        <p:spPr>
          <a:xfrm flipV="1">
            <a:off x="3726368" y="4664069"/>
            <a:ext cx="1" cy="540000"/>
          </a:xfrm>
          <a:prstGeom prst="straightConnector1">
            <a:avLst/>
          </a:prstGeom>
          <a:noFill/>
          <a:ln w="6350" cap="flat" cmpd="sng" algn="ctr">
            <a:solidFill>
              <a:srgbClr val="FFFFFF"/>
            </a:solidFill>
            <a:prstDash val="solid"/>
            <a:miter lim="800000"/>
            <a:tailEnd type="triangle"/>
          </a:ln>
          <a:effectLst/>
        </p:spPr>
      </p:cxnSp>
      <p:sp>
        <p:nvSpPr>
          <p:cNvPr id="92" name="TextBox 91">
            <a:extLst>
              <a:ext uri="{FF2B5EF4-FFF2-40B4-BE49-F238E27FC236}">
                <a16:creationId xmlns:a16="http://schemas.microsoft.com/office/drawing/2014/main" id="{CC1D617B-E749-47FE-A1CB-0E2BBF840C74}"/>
              </a:ext>
            </a:extLst>
          </p:cNvPr>
          <p:cNvSpPr txBox="1"/>
          <p:nvPr/>
        </p:nvSpPr>
        <p:spPr>
          <a:xfrm>
            <a:off x="3343880" y="5188170"/>
            <a:ext cx="1585451" cy="186496"/>
          </a:xfrm>
          <a:prstGeom prst="roundRect">
            <a:avLst>
              <a:gd name="adj" fmla="val 0"/>
            </a:avLst>
          </a:prstGeom>
          <a:solidFill>
            <a:srgbClr val="003F61"/>
          </a:solidFill>
          <a:ln>
            <a:solidFill>
              <a:srgbClr val="FFFFFF">
                <a:lumMod val="65000"/>
              </a:srgbClr>
            </a:solidFill>
          </a:ln>
        </p:spPr>
        <p:txBody>
          <a:bodyPr wrap="square" lIns="23766" tIns="23766" rIns="23766" bIns="23766" rtlCol="0">
            <a:spAutoFit/>
          </a:bodyPr>
          <a:lstStyle/>
          <a:p>
            <a:pPr marL="0" marR="0" lvl="0" indent="0" algn="ctr" defTabSz="74295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dirty="0">
                <a:ln>
                  <a:noFill/>
                </a:ln>
                <a:solidFill>
                  <a:srgbClr val="FFFFFF"/>
                </a:solidFill>
                <a:effectLst/>
                <a:uLnTx/>
                <a:uFillTx/>
              </a:rPr>
              <a:t>Model Training Algorithm</a:t>
            </a:r>
          </a:p>
        </p:txBody>
      </p:sp>
      <p:grpSp>
        <p:nvGrpSpPr>
          <p:cNvPr id="93" name="Group 92">
            <a:extLst>
              <a:ext uri="{FF2B5EF4-FFF2-40B4-BE49-F238E27FC236}">
                <a16:creationId xmlns:a16="http://schemas.microsoft.com/office/drawing/2014/main" id="{D4DDDD05-FC59-44F9-94F1-7951AB1B298F}"/>
              </a:ext>
            </a:extLst>
          </p:cNvPr>
          <p:cNvGrpSpPr/>
          <p:nvPr/>
        </p:nvGrpSpPr>
        <p:grpSpPr>
          <a:xfrm>
            <a:off x="8692831" y="3155645"/>
            <a:ext cx="2445988" cy="1436926"/>
            <a:chOff x="8373510" y="2608222"/>
            <a:chExt cx="2445988" cy="1436926"/>
          </a:xfrm>
        </p:grpSpPr>
        <p:pic>
          <p:nvPicPr>
            <p:cNvPr id="94" name="Picture 93">
              <a:extLst>
                <a:ext uri="{FF2B5EF4-FFF2-40B4-BE49-F238E27FC236}">
                  <a16:creationId xmlns:a16="http://schemas.microsoft.com/office/drawing/2014/main" id="{B5A0F628-A504-475C-9FD2-6B97D8CB3EFB}"/>
                </a:ext>
              </a:extLst>
            </p:cNvPr>
            <p:cNvPicPr>
              <a:picLocks noChangeAspect="1"/>
            </p:cNvPicPr>
            <p:nvPr/>
          </p:nvPicPr>
          <p:blipFill>
            <a:blip r:embed="rId31"/>
            <a:stretch>
              <a:fillRect/>
            </a:stretch>
          </p:blipFill>
          <p:spPr>
            <a:xfrm>
              <a:off x="8373510" y="2608222"/>
              <a:ext cx="2445988" cy="1416372"/>
            </a:xfrm>
            <a:prstGeom prst="rect">
              <a:avLst/>
            </a:prstGeom>
          </p:spPr>
        </p:pic>
        <p:grpSp>
          <p:nvGrpSpPr>
            <p:cNvPr id="95" name="Group 94">
              <a:extLst>
                <a:ext uri="{FF2B5EF4-FFF2-40B4-BE49-F238E27FC236}">
                  <a16:creationId xmlns:a16="http://schemas.microsoft.com/office/drawing/2014/main" id="{B2D9DE54-1577-4290-9C96-91142E86E322}"/>
                </a:ext>
              </a:extLst>
            </p:cNvPr>
            <p:cNvGrpSpPr/>
            <p:nvPr/>
          </p:nvGrpSpPr>
          <p:grpSpPr>
            <a:xfrm>
              <a:off x="9390053" y="3675816"/>
              <a:ext cx="794437" cy="369332"/>
              <a:chOff x="9296362" y="3546062"/>
              <a:chExt cx="736099" cy="369332"/>
            </a:xfrm>
          </p:grpSpPr>
          <p:sp>
            <p:nvSpPr>
              <p:cNvPr id="100" name="Arrow: Pentagon 99">
                <a:extLst>
                  <a:ext uri="{FF2B5EF4-FFF2-40B4-BE49-F238E27FC236}">
                    <a16:creationId xmlns:a16="http://schemas.microsoft.com/office/drawing/2014/main" id="{E02EA2FC-BFAA-4BF6-92FE-8C3020E9A70C}"/>
                  </a:ext>
                </a:extLst>
              </p:cNvPr>
              <p:cNvSpPr/>
              <p:nvPr/>
            </p:nvSpPr>
            <p:spPr>
              <a:xfrm>
                <a:off x="9344905" y="3596406"/>
                <a:ext cx="686726" cy="281911"/>
              </a:xfrm>
              <a:prstGeom prst="homePlate">
                <a:avLst>
                  <a:gd name="adj" fmla="val 39434"/>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101" name="TextBox 100">
                <a:extLst>
                  <a:ext uri="{FF2B5EF4-FFF2-40B4-BE49-F238E27FC236}">
                    <a16:creationId xmlns:a16="http://schemas.microsoft.com/office/drawing/2014/main" id="{3DEB14CD-2218-4E1B-9462-A2D8A9F2AE47}"/>
                  </a:ext>
                </a:extLst>
              </p:cNvPr>
              <p:cNvSpPr txBox="1"/>
              <p:nvPr/>
            </p:nvSpPr>
            <p:spPr>
              <a:xfrm>
                <a:off x="9296362" y="3546062"/>
                <a:ext cx="736099"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FFFFFF"/>
                    </a:solidFill>
                    <a:effectLst/>
                    <a:uLnTx/>
                    <a:uFillTx/>
                  </a:rPr>
                  <a:t>Remaining</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FFFFFF"/>
                    </a:solidFill>
                    <a:effectLst/>
                    <a:uLnTx/>
                    <a:uFillTx/>
                  </a:rPr>
                  <a:t>Life</a:t>
                </a:r>
              </a:p>
            </p:txBody>
          </p:sp>
        </p:grpSp>
        <p:sp>
          <p:nvSpPr>
            <p:cNvPr id="96" name="Rectangle 95">
              <a:extLst>
                <a:ext uri="{FF2B5EF4-FFF2-40B4-BE49-F238E27FC236}">
                  <a16:creationId xmlns:a16="http://schemas.microsoft.com/office/drawing/2014/main" id="{1D412741-6CF1-4823-8347-F57BF798B7AE}"/>
                </a:ext>
              </a:extLst>
            </p:cNvPr>
            <p:cNvSpPr/>
            <p:nvPr/>
          </p:nvSpPr>
          <p:spPr>
            <a:xfrm>
              <a:off x="8433008" y="3332986"/>
              <a:ext cx="201607" cy="151267"/>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97" name="Rectangle 96">
              <a:extLst>
                <a:ext uri="{FF2B5EF4-FFF2-40B4-BE49-F238E27FC236}">
                  <a16:creationId xmlns:a16="http://schemas.microsoft.com/office/drawing/2014/main" id="{AE52DA05-EF47-46CD-B372-B30A0ED18D21}"/>
                </a:ext>
              </a:extLst>
            </p:cNvPr>
            <p:cNvSpPr/>
            <p:nvPr/>
          </p:nvSpPr>
          <p:spPr>
            <a:xfrm>
              <a:off x="9017870" y="3332986"/>
              <a:ext cx="201607" cy="151267"/>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98" name="Flowchart: Off-page Connector 97">
              <a:extLst>
                <a:ext uri="{FF2B5EF4-FFF2-40B4-BE49-F238E27FC236}">
                  <a16:creationId xmlns:a16="http://schemas.microsoft.com/office/drawing/2014/main" id="{4DA0DAEE-4FBF-4367-A592-51FB0600E390}"/>
                </a:ext>
              </a:extLst>
            </p:cNvPr>
            <p:cNvSpPr/>
            <p:nvPr/>
          </p:nvSpPr>
          <p:spPr>
            <a:xfrm rot="10800000">
              <a:off x="8551952" y="3223940"/>
              <a:ext cx="514075" cy="725744"/>
            </a:xfrm>
            <a:prstGeom prst="flowChartOffpageConnector">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99" name="TextBox 98">
              <a:extLst>
                <a:ext uri="{FF2B5EF4-FFF2-40B4-BE49-F238E27FC236}">
                  <a16:creationId xmlns:a16="http://schemas.microsoft.com/office/drawing/2014/main" id="{667D33CF-ECF4-40ED-9772-34A66DBBB8A6}"/>
                </a:ext>
              </a:extLst>
            </p:cNvPr>
            <p:cNvSpPr txBox="1"/>
            <p:nvPr/>
          </p:nvSpPr>
          <p:spPr>
            <a:xfrm rot="16200000">
              <a:off x="8477670" y="3441027"/>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FFFFFF"/>
                  </a:solidFill>
                  <a:effectLst/>
                  <a:uLnTx/>
                  <a:uFillTx/>
                </a:rPr>
                <a:t>Minimum</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FFFFFF"/>
                  </a:solidFill>
                  <a:effectLst/>
                  <a:uLnTx/>
                  <a:uFillTx/>
                </a:rPr>
                <a:t>Capacity</a:t>
              </a:r>
            </a:p>
          </p:txBody>
        </p:sp>
      </p:grpSp>
      <p:grpSp>
        <p:nvGrpSpPr>
          <p:cNvPr id="102" name="Group 101">
            <a:extLst>
              <a:ext uri="{FF2B5EF4-FFF2-40B4-BE49-F238E27FC236}">
                <a16:creationId xmlns:a16="http://schemas.microsoft.com/office/drawing/2014/main" id="{1D1AA9CC-6DA5-4C32-AB57-3554E2F5E5C5}"/>
              </a:ext>
            </a:extLst>
          </p:cNvPr>
          <p:cNvGrpSpPr/>
          <p:nvPr/>
        </p:nvGrpSpPr>
        <p:grpSpPr>
          <a:xfrm>
            <a:off x="8708179" y="4764826"/>
            <a:ext cx="2454447" cy="1463459"/>
            <a:chOff x="8388858" y="4217403"/>
            <a:chExt cx="2454447" cy="1463459"/>
          </a:xfrm>
        </p:grpSpPr>
        <p:pic>
          <p:nvPicPr>
            <p:cNvPr id="103" name="Picture 102">
              <a:extLst>
                <a:ext uri="{FF2B5EF4-FFF2-40B4-BE49-F238E27FC236}">
                  <a16:creationId xmlns:a16="http://schemas.microsoft.com/office/drawing/2014/main" id="{D880F9D0-7405-4A4F-A3AE-45AEB96A6302}"/>
                </a:ext>
              </a:extLst>
            </p:cNvPr>
            <p:cNvPicPr>
              <a:picLocks noChangeAspect="1"/>
            </p:cNvPicPr>
            <p:nvPr/>
          </p:nvPicPr>
          <p:blipFill>
            <a:blip r:embed="rId32"/>
            <a:stretch>
              <a:fillRect/>
            </a:stretch>
          </p:blipFill>
          <p:spPr>
            <a:xfrm>
              <a:off x="8388858" y="4217403"/>
              <a:ext cx="2454447" cy="1438275"/>
            </a:xfrm>
            <a:prstGeom prst="rect">
              <a:avLst/>
            </a:prstGeom>
          </p:spPr>
        </p:pic>
        <p:grpSp>
          <p:nvGrpSpPr>
            <p:cNvPr id="104" name="Group 103">
              <a:extLst>
                <a:ext uri="{FF2B5EF4-FFF2-40B4-BE49-F238E27FC236}">
                  <a16:creationId xmlns:a16="http://schemas.microsoft.com/office/drawing/2014/main" id="{04A32AA8-7BBF-4547-A74C-368507D220EE}"/>
                </a:ext>
              </a:extLst>
            </p:cNvPr>
            <p:cNvGrpSpPr/>
            <p:nvPr/>
          </p:nvGrpSpPr>
          <p:grpSpPr>
            <a:xfrm>
              <a:off x="8448103" y="4852556"/>
              <a:ext cx="786469" cy="728124"/>
              <a:chOff x="8585408" y="3376340"/>
              <a:chExt cx="786469" cy="728124"/>
            </a:xfrm>
          </p:grpSpPr>
          <p:sp>
            <p:nvSpPr>
              <p:cNvPr id="108" name="Rectangle 107">
                <a:extLst>
                  <a:ext uri="{FF2B5EF4-FFF2-40B4-BE49-F238E27FC236}">
                    <a16:creationId xmlns:a16="http://schemas.microsoft.com/office/drawing/2014/main" id="{65275B9E-C35C-465E-B279-97BD147D69AA}"/>
                  </a:ext>
                </a:extLst>
              </p:cNvPr>
              <p:cNvSpPr/>
              <p:nvPr/>
            </p:nvSpPr>
            <p:spPr>
              <a:xfrm>
                <a:off x="8585408" y="3485386"/>
                <a:ext cx="201607" cy="151267"/>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09" name="Rectangle 108">
                <a:extLst>
                  <a:ext uri="{FF2B5EF4-FFF2-40B4-BE49-F238E27FC236}">
                    <a16:creationId xmlns:a16="http://schemas.microsoft.com/office/drawing/2014/main" id="{B9DD71C7-33E6-4B25-9623-3C01B8AC8DD0}"/>
                  </a:ext>
                </a:extLst>
              </p:cNvPr>
              <p:cNvSpPr/>
              <p:nvPr/>
            </p:nvSpPr>
            <p:spPr>
              <a:xfrm>
                <a:off x="9170270" y="3485386"/>
                <a:ext cx="201607" cy="151267"/>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10" name="Flowchart: Off-page Connector 109">
                <a:extLst>
                  <a:ext uri="{FF2B5EF4-FFF2-40B4-BE49-F238E27FC236}">
                    <a16:creationId xmlns:a16="http://schemas.microsoft.com/office/drawing/2014/main" id="{85490873-671A-4FCA-93CE-0B738E83DBC9}"/>
                  </a:ext>
                </a:extLst>
              </p:cNvPr>
              <p:cNvSpPr/>
              <p:nvPr/>
            </p:nvSpPr>
            <p:spPr>
              <a:xfrm rot="10800000">
                <a:off x="8704352" y="3376340"/>
                <a:ext cx="514075" cy="725744"/>
              </a:xfrm>
              <a:prstGeom prst="flowChartOffpageConnector">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11" name="TextBox 110">
                <a:extLst>
                  <a:ext uri="{FF2B5EF4-FFF2-40B4-BE49-F238E27FC236}">
                    <a16:creationId xmlns:a16="http://schemas.microsoft.com/office/drawing/2014/main" id="{2DC07A50-9633-44FF-AB96-1050021D8B62}"/>
                  </a:ext>
                </a:extLst>
              </p:cNvPr>
              <p:cNvSpPr txBox="1"/>
              <p:nvPr/>
            </p:nvSpPr>
            <p:spPr>
              <a:xfrm rot="16200000">
                <a:off x="8630070" y="3593427"/>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FFFFFF"/>
                    </a:solidFill>
                    <a:effectLst/>
                    <a:uLnTx/>
                    <a:uFillTx/>
                  </a:rPr>
                  <a:t>Minimum</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FFFFFF"/>
                    </a:solidFill>
                    <a:effectLst/>
                    <a:uLnTx/>
                    <a:uFillTx/>
                  </a:rPr>
                  <a:t>Capacity</a:t>
                </a:r>
              </a:p>
            </p:txBody>
          </p:sp>
        </p:grpSp>
        <p:grpSp>
          <p:nvGrpSpPr>
            <p:cNvPr id="105" name="Group 104">
              <a:extLst>
                <a:ext uri="{FF2B5EF4-FFF2-40B4-BE49-F238E27FC236}">
                  <a16:creationId xmlns:a16="http://schemas.microsoft.com/office/drawing/2014/main" id="{79DD0292-8C3B-477C-B033-4002CEB97E50}"/>
                </a:ext>
              </a:extLst>
            </p:cNvPr>
            <p:cNvGrpSpPr/>
            <p:nvPr/>
          </p:nvGrpSpPr>
          <p:grpSpPr>
            <a:xfrm>
              <a:off x="9418628" y="5311530"/>
              <a:ext cx="982672" cy="369332"/>
              <a:chOff x="9308248" y="3559662"/>
              <a:chExt cx="736099" cy="369332"/>
            </a:xfrm>
          </p:grpSpPr>
          <p:sp>
            <p:nvSpPr>
              <p:cNvPr id="106" name="Arrow: Pentagon 105">
                <a:extLst>
                  <a:ext uri="{FF2B5EF4-FFF2-40B4-BE49-F238E27FC236}">
                    <a16:creationId xmlns:a16="http://schemas.microsoft.com/office/drawing/2014/main" id="{A2D6C979-6DA5-43AB-8CEC-CA93E80C2876}"/>
                  </a:ext>
                </a:extLst>
              </p:cNvPr>
              <p:cNvSpPr/>
              <p:nvPr/>
            </p:nvSpPr>
            <p:spPr>
              <a:xfrm>
                <a:off x="9344905" y="3596406"/>
                <a:ext cx="686726" cy="281911"/>
              </a:xfrm>
              <a:prstGeom prst="homePlate">
                <a:avLst>
                  <a:gd name="adj" fmla="val 39434"/>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107" name="TextBox 106">
                <a:extLst>
                  <a:ext uri="{FF2B5EF4-FFF2-40B4-BE49-F238E27FC236}">
                    <a16:creationId xmlns:a16="http://schemas.microsoft.com/office/drawing/2014/main" id="{3ADD46E3-E5D4-45F0-98AC-2F700B975795}"/>
                  </a:ext>
                </a:extLst>
              </p:cNvPr>
              <p:cNvSpPr txBox="1"/>
              <p:nvPr/>
            </p:nvSpPr>
            <p:spPr>
              <a:xfrm>
                <a:off x="9308248" y="3559662"/>
                <a:ext cx="736099"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FFFFFF"/>
                    </a:solidFill>
                    <a:effectLst/>
                    <a:uLnTx/>
                    <a:uFillTx/>
                  </a:rPr>
                  <a:t>Extended</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FFFFFF"/>
                    </a:solidFill>
                    <a:effectLst/>
                    <a:uLnTx/>
                    <a:uFillTx/>
                  </a:rPr>
                  <a:t>Life</a:t>
                </a:r>
              </a:p>
            </p:txBody>
          </p:sp>
        </p:grpSp>
      </p:grpSp>
      <p:sp>
        <p:nvSpPr>
          <p:cNvPr id="112" name="TextBox 111">
            <a:extLst>
              <a:ext uri="{FF2B5EF4-FFF2-40B4-BE49-F238E27FC236}">
                <a16:creationId xmlns:a16="http://schemas.microsoft.com/office/drawing/2014/main" id="{D71E18DA-598F-4DF3-9833-371C3EBE0A36}"/>
              </a:ext>
            </a:extLst>
          </p:cNvPr>
          <p:cNvSpPr txBox="1"/>
          <p:nvPr/>
        </p:nvSpPr>
        <p:spPr>
          <a:xfrm>
            <a:off x="8674223" y="2899526"/>
            <a:ext cx="2464595" cy="324774"/>
          </a:xfrm>
          <a:prstGeom prst="rect">
            <a:avLst/>
          </a:prstGeom>
          <a:solidFill>
            <a:srgbClr val="003F61"/>
          </a:solidFill>
          <a:ln>
            <a:solidFill>
              <a:srgbClr val="000000"/>
            </a:solidFill>
          </a:ln>
        </p:spPr>
        <p:txBody>
          <a:bodyPr wrap="none" lIns="23766" tIns="23766" rIns="23766" bIns="23766" rtlCol="0" anchor="ctr">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900" b="1" i="0" u="none" strike="noStrike" kern="0" cap="none" spc="0" normalizeH="0" baseline="0" noProof="0" dirty="0">
                <a:ln>
                  <a:noFill/>
                </a:ln>
                <a:solidFill>
                  <a:srgbClr val="FFFFFF"/>
                </a:solidFill>
                <a:effectLst/>
                <a:uLnTx/>
                <a:uFillTx/>
              </a:rPr>
              <a:t>Fleet health monitoring</a:t>
            </a:r>
          </a:p>
        </p:txBody>
      </p:sp>
      <p:sp>
        <p:nvSpPr>
          <p:cNvPr id="113" name="TextBox 112">
            <a:extLst>
              <a:ext uri="{FF2B5EF4-FFF2-40B4-BE49-F238E27FC236}">
                <a16:creationId xmlns:a16="http://schemas.microsoft.com/office/drawing/2014/main" id="{84A92AE9-DA96-4C5F-B63C-AF01A55953E8}"/>
              </a:ext>
            </a:extLst>
          </p:cNvPr>
          <p:cNvSpPr txBox="1"/>
          <p:nvPr/>
        </p:nvSpPr>
        <p:spPr>
          <a:xfrm>
            <a:off x="8708179" y="4648759"/>
            <a:ext cx="2430639" cy="324774"/>
          </a:xfrm>
          <a:prstGeom prst="rect">
            <a:avLst/>
          </a:prstGeom>
          <a:solidFill>
            <a:srgbClr val="003F61"/>
          </a:solidFill>
          <a:ln>
            <a:solidFill>
              <a:srgbClr val="000000"/>
            </a:solidFill>
          </a:ln>
        </p:spPr>
        <p:txBody>
          <a:bodyPr wrap="none" lIns="23766" tIns="23766" rIns="23766" bIns="23766" rtlCol="0" anchor="ctr">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900" b="1" i="0" u="none" strike="noStrike" kern="0" cap="none" spc="0" normalizeH="0" baseline="0" noProof="0" dirty="0">
                <a:ln>
                  <a:noFill/>
                </a:ln>
                <a:solidFill>
                  <a:srgbClr val="FFFFFF"/>
                </a:solidFill>
                <a:effectLst/>
                <a:uLnTx/>
                <a:uFillTx/>
              </a:rPr>
              <a:t>Fleet prognostics</a:t>
            </a:r>
          </a:p>
        </p:txBody>
      </p:sp>
      <p:sp>
        <p:nvSpPr>
          <p:cNvPr id="114" name="TextBox 113">
            <a:extLst>
              <a:ext uri="{FF2B5EF4-FFF2-40B4-BE49-F238E27FC236}">
                <a16:creationId xmlns:a16="http://schemas.microsoft.com/office/drawing/2014/main" id="{BB9406D0-64B3-46F4-86C5-5346C447DD67}"/>
              </a:ext>
            </a:extLst>
          </p:cNvPr>
          <p:cNvSpPr txBox="1"/>
          <p:nvPr/>
        </p:nvSpPr>
        <p:spPr>
          <a:xfrm>
            <a:off x="10703645" y="3340367"/>
            <a:ext cx="790547" cy="592995"/>
          </a:xfrm>
          <a:prstGeom prst="rect">
            <a:avLst/>
          </a:prstGeom>
          <a:solidFill>
            <a:srgbClr val="CCCCCC"/>
          </a:solidFill>
          <a:ln w="12700" cap="flat" cmpd="sng" algn="ctr">
            <a:solidFill>
              <a:srgbClr val="000000"/>
            </a:solidFill>
            <a:prstDash val="solid"/>
          </a:ln>
          <a:effectLst/>
        </p:spPr>
        <p:txBody>
          <a:bodyPr wrap="square" lIns="19310" tIns="19310" rIns="19310" bIns="19310" rtlCol="0">
            <a:spAutoFit/>
          </a:bodyPr>
          <a:lstStyle/>
          <a:p>
            <a:pPr marL="66025" marR="0" lvl="0" indent="0" defTabSz="74295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rPr>
              <a:t>Current state of health and predicted lifetime</a:t>
            </a:r>
            <a:endParaRPr kumimoji="0" lang="en-GB" sz="900" b="0" i="0" u="none" strike="noStrike" kern="0" cap="none" spc="0" normalizeH="0" baseline="0" noProof="0" dirty="0">
              <a:ln>
                <a:noFill/>
              </a:ln>
              <a:solidFill>
                <a:srgbClr val="000000"/>
              </a:solidFill>
              <a:effectLst/>
              <a:uLnTx/>
              <a:uFillTx/>
            </a:endParaRPr>
          </a:p>
        </p:txBody>
      </p:sp>
      <p:sp>
        <p:nvSpPr>
          <p:cNvPr id="115" name="TextBox 114">
            <a:extLst>
              <a:ext uri="{FF2B5EF4-FFF2-40B4-BE49-F238E27FC236}">
                <a16:creationId xmlns:a16="http://schemas.microsoft.com/office/drawing/2014/main" id="{B173B300-544B-4660-80B3-D73A83D8CF71}"/>
              </a:ext>
            </a:extLst>
          </p:cNvPr>
          <p:cNvSpPr txBox="1"/>
          <p:nvPr/>
        </p:nvSpPr>
        <p:spPr>
          <a:xfrm>
            <a:off x="8183142" y="6177608"/>
            <a:ext cx="1461937" cy="454496"/>
          </a:xfrm>
          <a:prstGeom prst="rect">
            <a:avLst/>
          </a:prstGeom>
          <a:solidFill>
            <a:srgbClr val="CCCCCC"/>
          </a:solidFill>
          <a:ln w="12700" cap="flat" cmpd="sng" algn="ctr">
            <a:solidFill>
              <a:srgbClr val="000000"/>
            </a:solidFill>
            <a:prstDash val="solid"/>
          </a:ln>
          <a:effectLst/>
        </p:spPr>
        <p:txBody>
          <a:bodyPr wrap="square" lIns="19310" tIns="19310" rIns="19310" bIns="19310" rtlCol="0">
            <a:spAutoFit/>
          </a:bodyPr>
          <a:lstStyle/>
          <a:p>
            <a:pPr marL="66025" marR="0" lvl="0" indent="0" defTabSz="74295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rPr>
              <a:t>Potential state of health and predicted lifetime scenarios</a:t>
            </a:r>
            <a:endParaRPr kumimoji="0" lang="en-GB" sz="900" b="0" i="0" u="none" strike="noStrike" kern="0" cap="none" spc="0" normalizeH="0" baseline="0" noProof="0" dirty="0">
              <a:ln>
                <a:noFill/>
              </a:ln>
              <a:solidFill>
                <a:srgbClr val="000000"/>
              </a:solidFill>
              <a:effectLst/>
              <a:uLnTx/>
              <a:uFillTx/>
            </a:endParaRPr>
          </a:p>
        </p:txBody>
      </p:sp>
      <p:sp>
        <p:nvSpPr>
          <p:cNvPr id="116" name="Arrow: Right 115">
            <a:extLst>
              <a:ext uri="{FF2B5EF4-FFF2-40B4-BE49-F238E27FC236}">
                <a16:creationId xmlns:a16="http://schemas.microsoft.com/office/drawing/2014/main" id="{0CE8530F-9220-44C4-9063-BD2074A78972}"/>
              </a:ext>
            </a:extLst>
          </p:cNvPr>
          <p:cNvSpPr/>
          <p:nvPr/>
        </p:nvSpPr>
        <p:spPr>
          <a:xfrm>
            <a:off x="8032630" y="3329432"/>
            <a:ext cx="925629" cy="595170"/>
          </a:xfrm>
          <a:prstGeom prst="rightArrow">
            <a:avLst>
              <a:gd name="adj1" fmla="val 65204"/>
              <a:gd name="adj2" fmla="val 50000"/>
            </a:avLst>
          </a:prstGeom>
          <a:solidFill>
            <a:srgbClr val="1C3B3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17" name="Arrow: Right 116">
            <a:extLst>
              <a:ext uri="{FF2B5EF4-FFF2-40B4-BE49-F238E27FC236}">
                <a16:creationId xmlns:a16="http://schemas.microsoft.com/office/drawing/2014/main" id="{8D8A6020-8FDC-42A4-89B7-CA9B99E6525B}"/>
              </a:ext>
            </a:extLst>
          </p:cNvPr>
          <p:cNvSpPr/>
          <p:nvPr/>
        </p:nvSpPr>
        <p:spPr>
          <a:xfrm>
            <a:off x="8077019" y="3244359"/>
            <a:ext cx="898409" cy="595170"/>
          </a:xfrm>
          <a:prstGeom prst="rightArrow">
            <a:avLst>
              <a:gd name="adj1" fmla="val 66804"/>
              <a:gd name="adj2" fmla="val 50000"/>
            </a:avLst>
          </a:prstGeom>
          <a:solidFill>
            <a:srgbClr val="0A68B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18" name="TextBox 117">
            <a:extLst>
              <a:ext uri="{FF2B5EF4-FFF2-40B4-BE49-F238E27FC236}">
                <a16:creationId xmlns:a16="http://schemas.microsoft.com/office/drawing/2014/main" id="{2AAD0C17-6C30-43C9-B09C-E3A7CF1A7144}"/>
              </a:ext>
            </a:extLst>
          </p:cNvPr>
          <p:cNvSpPr txBox="1"/>
          <p:nvPr/>
        </p:nvSpPr>
        <p:spPr>
          <a:xfrm>
            <a:off x="8125816" y="3240266"/>
            <a:ext cx="636736" cy="568225"/>
          </a:xfrm>
          <a:prstGeom prst="rect">
            <a:avLst/>
          </a:prstGeom>
          <a:noFill/>
          <a:ln>
            <a:noFill/>
          </a:ln>
          <a:extLst>
            <a:ext uri="{91240B29-F687-4F45-9708-019B960494DF}">
              <a14:hiddenLine xmlns:a14="http://schemas.microsoft.com/office/drawing/2010/main">
                <a:solidFill>
                  <a:srgbClr val="000000"/>
                </a:solidFill>
              </a14:hiddenLine>
            </a:ext>
          </a:extLst>
        </p:spPr>
        <p:txBody>
          <a:bodyPr wrap="none" lIns="23766" tIns="23766" rIns="23766" bIns="23766" rtlCol="0" anchor="ctr">
            <a:no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900" b="1" i="0" u="none" strike="noStrike" kern="0" cap="none" spc="0" normalizeH="0" baseline="0" noProof="0" dirty="0">
                <a:ln>
                  <a:noFill/>
                </a:ln>
                <a:solidFill>
                  <a:srgbClr val="FFFFFF"/>
                </a:solidFill>
                <a:effectLst/>
                <a:uLnTx/>
                <a:uFillTx/>
              </a:rPr>
              <a:t>Fleet</a:t>
            </a:r>
          </a:p>
          <a:p>
            <a:pPr marL="0" marR="0" lvl="0" indent="0" defTabSz="914400" eaLnBrk="0" fontAlgn="base" latinLnBrk="0" hangingPunct="0">
              <a:lnSpc>
                <a:spcPct val="100000"/>
              </a:lnSpc>
              <a:spcBef>
                <a:spcPct val="0"/>
              </a:spcBef>
              <a:spcAft>
                <a:spcPct val="0"/>
              </a:spcAft>
              <a:buClrTx/>
              <a:buSzTx/>
              <a:buFontTx/>
              <a:buNone/>
              <a:tabLst/>
              <a:defRPr/>
            </a:pPr>
            <a:r>
              <a:rPr kumimoji="0" lang="en-GB" sz="900" b="1" i="0" u="none" strike="noStrike" kern="0" cap="none" spc="0" normalizeH="0" baseline="0" noProof="0" dirty="0" err="1">
                <a:ln>
                  <a:noFill/>
                </a:ln>
                <a:solidFill>
                  <a:srgbClr val="FFFFFF"/>
                </a:solidFill>
                <a:effectLst/>
                <a:uLnTx/>
                <a:uFillTx/>
              </a:rPr>
              <a:t>SoH</a:t>
            </a:r>
            <a:r>
              <a:rPr kumimoji="0" lang="en-GB" sz="900" b="1" i="0" u="none" strike="noStrike" kern="0" cap="none" spc="0" normalizeH="0" baseline="0" noProof="0" dirty="0">
                <a:ln>
                  <a:noFill/>
                </a:ln>
                <a:solidFill>
                  <a:srgbClr val="FFFFFF"/>
                </a:solidFill>
                <a:effectLst/>
                <a:uLnTx/>
                <a:uFillTx/>
              </a:rPr>
              <a:t> Data</a:t>
            </a:r>
          </a:p>
        </p:txBody>
      </p:sp>
      <p:sp>
        <p:nvSpPr>
          <p:cNvPr id="119" name="Arrow: Right 118">
            <a:extLst>
              <a:ext uri="{FF2B5EF4-FFF2-40B4-BE49-F238E27FC236}">
                <a16:creationId xmlns:a16="http://schemas.microsoft.com/office/drawing/2014/main" id="{37BFBDDF-06D2-40E0-9909-B322FBEF8F5E}"/>
              </a:ext>
            </a:extLst>
          </p:cNvPr>
          <p:cNvSpPr/>
          <p:nvPr/>
        </p:nvSpPr>
        <p:spPr>
          <a:xfrm>
            <a:off x="8059850" y="5053166"/>
            <a:ext cx="921829" cy="595170"/>
          </a:xfrm>
          <a:prstGeom prst="rightArrow">
            <a:avLst>
              <a:gd name="adj1" fmla="val 64937"/>
              <a:gd name="adj2" fmla="val 50000"/>
            </a:avLst>
          </a:prstGeom>
          <a:solidFill>
            <a:srgbClr val="1C3B3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20" name="Arrow: Right 119">
            <a:extLst>
              <a:ext uri="{FF2B5EF4-FFF2-40B4-BE49-F238E27FC236}">
                <a16:creationId xmlns:a16="http://schemas.microsoft.com/office/drawing/2014/main" id="{3DE9BFD7-6255-4E47-B42D-1863C87252A0}"/>
              </a:ext>
            </a:extLst>
          </p:cNvPr>
          <p:cNvSpPr/>
          <p:nvPr/>
        </p:nvSpPr>
        <p:spPr>
          <a:xfrm>
            <a:off x="8077854" y="4984090"/>
            <a:ext cx="921829" cy="595170"/>
          </a:xfrm>
          <a:prstGeom prst="rightArrow">
            <a:avLst>
              <a:gd name="adj1" fmla="val 64937"/>
              <a:gd name="adj2" fmla="val 50000"/>
            </a:avLst>
          </a:prstGeom>
          <a:solidFill>
            <a:srgbClr val="0A68B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21" name="TextBox 120">
            <a:extLst>
              <a:ext uri="{FF2B5EF4-FFF2-40B4-BE49-F238E27FC236}">
                <a16:creationId xmlns:a16="http://schemas.microsoft.com/office/drawing/2014/main" id="{2381700A-8585-4A17-844C-A57291775FED}"/>
              </a:ext>
            </a:extLst>
          </p:cNvPr>
          <p:cNvSpPr txBox="1"/>
          <p:nvPr/>
        </p:nvSpPr>
        <p:spPr>
          <a:xfrm>
            <a:off x="8070730" y="4985406"/>
            <a:ext cx="1008357" cy="568225"/>
          </a:xfrm>
          <a:prstGeom prst="rect">
            <a:avLst/>
          </a:prstGeom>
          <a:noFill/>
          <a:ln>
            <a:noFill/>
          </a:ln>
          <a:extLst>
            <a:ext uri="{91240B29-F687-4F45-9708-019B960494DF}">
              <a14:hiddenLine xmlns:a14="http://schemas.microsoft.com/office/drawing/2010/main">
                <a:solidFill>
                  <a:srgbClr val="000000"/>
                </a:solidFill>
              </a14:hiddenLine>
            </a:ext>
          </a:extLst>
        </p:spPr>
        <p:txBody>
          <a:bodyPr wrap="none" lIns="23766" tIns="23766" rIns="23766" bIns="23766" rtlCol="0" anchor="ctr">
            <a:no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900" b="1" i="0" u="none" strike="noStrike" kern="0" cap="none" spc="0" normalizeH="0" baseline="0" noProof="0" dirty="0">
                <a:ln>
                  <a:noFill/>
                </a:ln>
                <a:solidFill>
                  <a:srgbClr val="FFFFFF"/>
                </a:solidFill>
                <a:effectLst/>
                <a:uLnTx/>
                <a:uFillTx/>
              </a:rPr>
              <a:t>Digital Twin </a:t>
            </a:r>
          </a:p>
          <a:p>
            <a:pPr marL="0" marR="0" lvl="0" indent="0" defTabSz="914400" eaLnBrk="0" fontAlgn="base" latinLnBrk="0" hangingPunct="0">
              <a:lnSpc>
                <a:spcPct val="100000"/>
              </a:lnSpc>
              <a:spcBef>
                <a:spcPct val="0"/>
              </a:spcBef>
              <a:spcAft>
                <a:spcPct val="0"/>
              </a:spcAft>
              <a:buClrTx/>
              <a:buSzTx/>
              <a:buFontTx/>
              <a:buNone/>
              <a:tabLst/>
              <a:defRPr/>
            </a:pPr>
            <a:r>
              <a:rPr kumimoji="0" lang="en-GB" sz="900" b="1" i="0" u="none" strike="noStrike" kern="0" cap="none" spc="0" normalizeH="0" baseline="0" noProof="0" dirty="0" err="1">
                <a:ln>
                  <a:noFill/>
                </a:ln>
                <a:solidFill>
                  <a:srgbClr val="FFFFFF"/>
                </a:solidFill>
                <a:effectLst/>
                <a:uLnTx/>
                <a:uFillTx/>
              </a:rPr>
              <a:t>SoH</a:t>
            </a:r>
            <a:r>
              <a:rPr kumimoji="0" lang="en-GB" sz="900" b="1" i="0" u="none" strike="noStrike" kern="0" cap="none" spc="0" normalizeH="0" baseline="0" noProof="0" dirty="0">
                <a:ln>
                  <a:noFill/>
                </a:ln>
                <a:solidFill>
                  <a:srgbClr val="FFFFFF"/>
                </a:solidFill>
                <a:effectLst/>
                <a:uLnTx/>
                <a:uFillTx/>
              </a:rPr>
              <a:t> Prediction</a:t>
            </a:r>
          </a:p>
        </p:txBody>
      </p:sp>
      <p:sp>
        <p:nvSpPr>
          <p:cNvPr id="122" name="Arrow: Right 121">
            <a:extLst>
              <a:ext uri="{FF2B5EF4-FFF2-40B4-BE49-F238E27FC236}">
                <a16:creationId xmlns:a16="http://schemas.microsoft.com/office/drawing/2014/main" id="{892C1FF7-4C2A-4D99-AAD5-6CD38593D508}"/>
              </a:ext>
            </a:extLst>
          </p:cNvPr>
          <p:cNvSpPr/>
          <p:nvPr/>
        </p:nvSpPr>
        <p:spPr>
          <a:xfrm>
            <a:off x="2189254" y="4301631"/>
            <a:ext cx="333367" cy="387701"/>
          </a:xfrm>
          <a:prstGeom prst="rightArrow">
            <a:avLst/>
          </a:prstGeom>
          <a:solidFill>
            <a:srgbClr val="0A68B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23" name="Rectangle: Rounded Corners 122">
            <a:extLst>
              <a:ext uri="{FF2B5EF4-FFF2-40B4-BE49-F238E27FC236}">
                <a16:creationId xmlns:a16="http://schemas.microsoft.com/office/drawing/2014/main" id="{4EF32F74-D8AE-4DDB-9FA1-7EA13B89F3E4}"/>
              </a:ext>
            </a:extLst>
          </p:cNvPr>
          <p:cNvSpPr/>
          <p:nvPr/>
        </p:nvSpPr>
        <p:spPr>
          <a:xfrm>
            <a:off x="10838617" y="5110775"/>
            <a:ext cx="1112807" cy="475516"/>
          </a:xfrm>
          <a:prstGeom prst="roundRect">
            <a:avLst/>
          </a:prstGeom>
          <a:solidFill>
            <a:srgbClr val="FFFFFF"/>
          </a:solidFill>
          <a:ln w="38100" cap="flat" cmpd="sng" algn="ctr">
            <a:solidFill>
              <a:srgbClr val="116CB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24" name="Rectangle 123">
            <a:extLst>
              <a:ext uri="{FF2B5EF4-FFF2-40B4-BE49-F238E27FC236}">
                <a16:creationId xmlns:a16="http://schemas.microsoft.com/office/drawing/2014/main" id="{07E5463E-0FED-4DD2-BCC9-D3A7F35B87AA}"/>
              </a:ext>
            </a:extLst>
          </p:cNvPr>
          <p:cNvSpPr/>
          <p:nvPr/>
        </p:nvSpPr>
        <p:spPr>
          <a:xfrm>
            <a:off x="10736657" y="5079359"/>
            <a:ext cx="1240627" cy="492443"/>
          </a:xfrm>
          <a:prstGeom prst="rect">
            <a:avLst/>
          </a:prstGeom>
        </p:spPr>
        <p:txBody>
          <a:bodyPr wrap="squar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300" b="1" i="0" u="none" strike="noStrike" kern="0" cap="none" spc="0" normalizeH="0" baseline="0" noProof="0" dirty="0">
                <a:ln>
                  <a:noFill/>
                </a:ln>
                <a:solidFill>
                  <a:srgbClr val="006BB7"/>
                </a:solidFill>
                <a:effectLst/>
                <a:uLnTx/>
                <a:uFillTx/>
              </a:rPr>
              <a:t>Customer satisfaction</a:t>
            </a:r>
          </a:p>
        </p:txBody>
      </p:sp>
      <p:sp>
        <p:nvSpPr>
          <p:cNvPr id="125" name="Speech Bubble: Rectangle with Corners Rounded 124">
            <a:extLst>
              <a:ext uri="{FF2B5EF4-FFF2-40B4-BE49-F238E27FC236}">
                <a16:creationId xmlns:a16="http://schemas.microsoft.com/office/drawing/2014/main" id="{2A598A72-7F41-42EB-8AF3-B7453E62BC06}"/>
              </a:ext>
            </a:extLst>
          </p:cNvPr>
          <p:cNvSpPr/>
          <p:nvPr/>
        </p:nvSpPr>
        <p:spPr>
          <a:xfrm>
            <a:off x="10838311" y="5785639"/>
            <a:ext cx="827667" cy="592995"/>
          </a:xfrm>
          <a:prstGeom prst="wedgeRoundRectCallout">
            <a:avLst>
              <a:gd name="adj1" fmla="val 24433"/>
              <a:gd name="adj2" fmla="val -70743"/>
              <a:gd name="adj3" fmla="val 16667"/>
            </a:avLst>
          </a:prstGeom>
          <a:solidFill>
            <a:srgbClr val="FFFFFF"/>
          </a:solidFill>
          <a:ln w="57150" cap="flat" cmpd="sng" algn="ctr">
            <a:solidFill>
              <a:srgbClr val="116CB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pic>
        <p:nvPicPr>
          <p:cNvPr id="126" name="Picture 125">
            <a:extLst>
              <a:ext uri="{FF2B5EF4-FFF2-40B4-BE49-F238E27FC236}">
                <a16:creationId xmlns:a16="http://schemas.microsoft.com/office/drawing/2014/main" id="{59B373BD-6391-4189-A730-96E92465E62A}"/>
              </a:ext>
            </a:extLst>
          </p:cNvPr>
          <p:cNvPicPr>
            <a:picLocks noChangeAspect="1"/>
          </p:cNvPicPr>
          <p:nvPr/>
        </p:nvPicPr>
        <p:blipFill rotWithShape="1">
          <a:blip r:embed="rId33" cstate="print">
            <a:extLst>
              <a:ext uri="{28A0092B-C50C-407E-A947-70E740481C1C}">
                <a14:useLocalDpi xmlns:a14="http://schemas.microsoft.com/office/drawing/2010/main" val="0"/>
              </a:ext>
            </a:extLst>
          </a:blip>
          <a:srcRect l="23804" t="26580" r="25405" b="37422"/>
          <a:stretch/>
        </p:blipFill>
        <p:spPr>
          <a:xfrm>
            <a:off x="10886532" y="5829727"/>
            <a:ext cx="682490" cy="473697"/>
          </a:xfrm>
          <a:prstGeom prst="rect">
            <a:avLst/>
          </a:prstGeom>
        </p:spPr>
      </p:pic>
      <p:sp>
        <p:nvSpPr>
          <p:cNvPr id="127" name="Oval 126">
            <a:extLst>
              <a:ext uri="{FF2B5EF4-FFF2-40B4-BE49-F238E27FC236}">
                <a16:creationId xmlns:a16="http://schemas.microsoft.com/office/drawing/2014/main" id="{99B1F7A8-141C-45FB-A7EB-739EC9159622}"/>
              </a:ext>
            </a:extLst>
          </p:cNvPr>
          <p:cNvSpPr/>
          <p:nvPr/>
        </p:nvSpPr>
        <p:spPr>
          <a:xfrm>
            <a:off x="5497179" y="3679879"/>
            <a:ext cx="291642" cy="273804"/>
          </a:xfrm>
          <a:prstGeom prst="ellipse">
            <a:avLst/>
          </a:prstGeom>
          <a:solidFill>
            <a:srgbClr val="003F6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pic>
        <p:nvPicPr>
          <p:cNvPr id="128" name="Graphic 127" descr="Repeat with solid fill">
            <a:extLst>
              <a:ext uri="{FF2B5EF4-FFF2-40B4-BE49-F238E27FC236}">
                <a16:creationId xmlns:a16="http://schemas.microsoft.com/office/drawing/2014/main" id="{B9CE05C2-1026-430E-8CE9-FB71773748EF}"/>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5506831" y="3674955"/>
            <a:ext cx="286941" cy="286941"/>
          </a:xfrm>
          <a:prstGeom prst="rect">
            <a:avLst/>
          </a:prstGeom>
        </p:spPr>
      </p:pic>
      <p:sp>
        <p:nvSpPr>
          <p:cNvPr id="129" name="TextBox 128">
            <a:extLst>
              <a:ext uri="{FF2B5EF4-FFF2-40B4-BE49-F238E27FC236}">
                <a16:creationId xmlns:a16="http://schemas.microsoft.com/office/drawing/2014/main" id="{A9816A02-02C9-45FA-8193-2EB08D46556D}"/>
              </a:ext>
            </a:extLst>
          </p:cNvPr>
          <p:cNvSpPr txBox="1"/>
          <p:nvPr/>
        </p:nvSpPr>
        <p:spPr>
          <a:xfrm>
            <a:off x="4910681" y="5785639"/>
            <a:ext cx="1279275" cy="869994"/>
          </a:xfrm>
          <a:prstGeom prst="borderCallout1">
            <a:avLst>
              <a:gd name="adj1" fmla="val 49269"/>
              <a:gd name="adj2" fmla="val 214"/>
              <a:gd name="adj3" fmla="val -12283"/>
              <a:gd name="adj4" fmla="val -44231"/>
            </a:avLst>
          </a:prstGeom>
          <a:solidFill>
            <a:srgbClr val="254E53">
              <a:lumMod val="20000"/>
              <a:lumOff val="80000"/>
            </a:srgbClr>
          </a:solidFill>
          <a:ln w="28575" cap="flat" cmpd="sng" algn="ctr">
            <a:solidFill>
              <a:srgbClr val="10876B"/>
            </a:solidFill>
            <a:prstDash val="solid"/>
            <a:tailEnd type="oval"/>
          </a:ln>
          <a:effectLst/>
        </p:spPr>
        <p:txBody>
          <a:bodyPr wrap="square" lIns="19310" tIns="19310" rIns="19310" bIns="19310" rtlCol="0">
            <a:spAutoFit/>
          </a:bodyPr>
          <a:lstStyle/>
          <a:p>
            <a:pPr marL="66025" marR="0" lvl="0" indent="0" defTabSz="74295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rPr>
              <a:t>Current prediction can be compared with actual fleet data interval service records for model retraining</a:t>
            </a:r>
            <a:endParaRPr kumimoji="0" lang="en-GB" sz="900" b="0" i="0" u="none" strike="noStrike" kern="0" cap="none" spc="0" normalizeH="0" baseline="0" noProof="0" dirty="0">
              <a:ln>
                <a:noFill/>
              </a:ln>
              <a:solidFill>
                <a:srgbClr val="000000"/>
              </a:solidFill>
              <a:effectLst/>
              <a:uLnTx/>
              <a:uFillTx/>
            </a:endParaRPr>
          </a:p>
        </p:txBody>
      </p:sp>
      <p:sp>
        <p:nvSpPr>
          <p:cNvPr id="130" name="TextBox 129">
            <a:extLst>
              <a:ext uri="{FF2B5EF4-FFF2-40B4-BE49-F238E27FC236}">
                <a16:creationId xmlns:a16="http://schemas.microsoft.com/office/drawing/2014/main" id="{74ACD21E-2509-4900-AE7F-A9407147DF27}"/>
              </a:ext>
            </a:extLst>
          </p:cNvPr>
          <p:cNvSpPr txBox="1"/>
          <p:nvPr/>
        </p:nvSpPr>
        <p:spPr>
          <a:xfrm>
            <a:off x="6655457" y="5924139"/>
            <a:ext cx="1279275" cy="731494"/>
          </a:xfrm>
          <a:prstGeom prst="borderCallout1">
            <a:avLst>
              <a:gd name="adj1" fmla="val -212"/>
              <a:gd name="adj2" fmla="val 49355"/>
              <a:gd name="adj3" fmla="val -29211"/>
              <a:gd name="adj4" fmla="val -12959"/>
            </a:avLst>
          </a:prstGeom>
          <a:solidFill>
            <a:srgbClr val="254E53">
              <a:lumMod val="20000"/>
              <a:lumOff val="80000"/>
            </a:srgbClr>
          </a:solidFill>
          <a:ln w="28575" cap="flat" cmpd="sng" algn="ctr">
            <a:solidFill>
              <a:srgbClr val="10876B"/>
            </a:solidFill>
            <a:prstDash val="solid"/>
            <a:tailEnd type="oval"/>
          </a:ln>
          <a:effectLst/>
        </p:spPr>
        <p:txBody>
          <a:bodyPr wrap="square" lIns="19310" tIns="19310" rIns="19310" bIns="19310" rtlCol="0">
            <a:spAutoFit/>
          </a:bodyPr>
          <a:lstStyle/>
          <a:p>
            <a:pPr marL="66025" marR="0" lvl="0" indent="0" defTabSz="74295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rPr>
              <a:t>Software Over The Air (SOTA) test platform for assessing software &amp; calibration update strategies</a:t>
            </a:r>
            <a:endParaRPr kumimoji="0" lang="en-GB" sz="900" b="0" i="0" u="none" strike="noStrike" kern="0" cap="none" spc="0" normalizeH="0" baseline="0" noProof="0" dirty="0">
              <a:ln>
                <a:noFill/>
              </a:ln>
              <a:solidFill>
                <a:srgbClr val="000000"/>
              </a:solidFill>
              <a:effectLst/>
              <a:uLnTx/>
              <a:uFillTx/>
            </a:endParaRPr>
          </a:p>
        </p:txBody>
      </p:sp>
      <p:sp>
        <p:nvSpPr>
          <p:cNvPr id="131" name="TextBox 130">
            <a:extLst>
              <a:ext uri="{FF2B5EF4-FFF2-40B4-BE49-F238E27FC236}">
                <a16:creationId xmlns:a16="http://schemas.microsoft.com/office/drawing/2014/main" id="{F669CA45-9324-41A8-96CC-7739D111A1E8}"/>
              </a:ext>
            </a:extLst>
          </p:cNvPr>
          <p:cNvSpPr txBox="1"/>
          <p:nvPr/>
        </p:nvSpPr>
        <p:spPr>
          <a:xfrm>
            <a:off x="7023040" y="2226174"/>
            <a:ext cx="1438307" cy="1008493"/>
          </a:xfrm>
          <a:prstGeom prst="borderCallout1">
            <a:avLst>
              <a:gd name="adj1" fmla="val 48901"/>
              <a:gd name="adj2" fmla="val -777"/>
              <a:gd name="adj3" fmla="val 23680"/>
              <a:gd name="adj4" fmla="val -51916"/>
            </a:avLst>
          </a:prstGeom>
          <a:solidFill>
            <a:srgbClr val="254E53">
              <a:lumMod val="20000"/>
              <a:lumOff val="80000"/>
            </a:srgbClr>
          </a:solidFill>
          <a:ln w="28575" cap="flat" cmpd="sng" algn="ctr">
            <a:solidFill>
              <a:srgbClr val="10876B"/>
            </a:solidFill>
            <a:prstDash val="solid"/>
            <a:tailEnd type="oval"/>
          </a:ln>
          <a:effectLst/>
        </p:spPr>
        <p:txBody>
          <a:bodyPr wrap="square" lIns="19310" tIns="19310" rIns="19310" bIns="19310" rtlCol="0">
            <a:spAutoFit/>
          </a:bodyPr>
          <a:lstStyle/>
          <a:p>
            <a:pPr marL="66025" marR="0" lvl="0" indent="0" defTabSz="74295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rPr>
              <a:t>Data Over The Air (DOTA) test platform allows to assess, evaluate and compare different data exchange techniques from BMS to cloud</a:t>
            </a:r>
            <a:endParaRPr kumimoji="0" lang="en-GB" sz="900" b="0" i="0" u="none" strike="noStrike" kern="0" cap="none" spc="0" normalizeH="0" baseline="0" noProof="0" dirty="0">
              <a:ln>
                <a:noFill/>
              </a:ln>
              <a:solidFill>
                <a:srgbClr val="000000"/>
              </a:solidFill>
              <a:effectLst/>
              <a:uLnTx/>
              <a:uFillTx/>
            </a:endParaRPr>
          </a:p>
        </p:txBody>
      </p:sp>
      <p:sp>
        <p:nvSpPr>
          <p:cNvPr id="132" name="TextBox 131">
            <a:extLst>
              <a:ext uri="{FF2B5EF4-FFF2-40B4-BE49-F238E27FC236}">
                <a16:creationId xmlns:a16="http://schemas.microsoft.com/office/drawing/2014/main" id="{F00B1AB7-8F9A-445E-8655-2C649CF67926}"/>
              </a:ext>
            </a:extLst>
          </p:cNvPr>
          <p:cNvSpPr txBox="1"/>
          <p:nvPr/>
        </p:nvSpPr>
        <p:spPr>
          <a:xfrm>
            <a:off x="275436" y="5281418"/>
            <a:ext cx="844651" cy="869994"/>
          </a:xfrm>
          <a:prstGeom prst="borderCallout1">
            <a:avLst>
              <a:gd name="adj1" fmla="val 217"/>
              <a:gd name="adj2" fmla="val 49326"/>
              <a:gd name="adj3" fmla="val -33251"/>
              <a:gd name="adj4" fmla="val 90172"/>
            </a:avLst>
          </a:prstGeom>
          <a:solidFill>
            <a:srgbClr val="254E53">
              <a:lumMod val="20000"/>
              <a:lumOff val="80000"/>
            </a:srgbClr>
          </a:solidFill>
          <a:ln w="28575" cap="flat" cmpd="sng" algn="ctr">
            <a:solidFill>
              <a:srgbClr val="10876B"/>
            </a:solidFill>
            <a:prstDash val="solid"/>
            <a:tailEnd type="oval"/>
          </a:ln>
          <a:effectLst/>
        </p:spPr>
        <p:txBody>
          <a:bodyPr wrap="square" lIns="19310" tIns="19310" rIns="19310" bIns="19310" rtlCol="0">
            <a:spAutoFit/>
          </a:bodyPr>
          <a:lstStyle/>
          <a:p>
            <a:pPr marL="66025" marR="0" lvl="0" indent="0" defTabSz="74295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rPr>
              <a:t>Database can be on a cloud services such as AWS or Azure, or local storage</a:t>
            </a:r>
            <a:endParaRPr kumimoji="0" lang="en-GB" sz="900" b="0" i="0" u="none" strike="noStrike" kern="0" cap="none" spc="0" normalizeH="0" baseline="0" noProof="0" dirty="0">
              <a:ln>
                <a:noFill/>
              </a:ln>
              <a:solidFill>
                <a:srgbClr val="000000"/>
              </a:solidFill>
              <a:effectLst/>
              <a:uLnTx/>
              <a:uFillTx/>
            </a:endParaRPr>
          </a:p>
        </p:txBody>
      </p:sp>
      <p:sp>
        <p:nvSpPr>
          <p:cNvPr id="133" name="TextBox 132">
            <a:extLst>
              <a:ext uri="{FF2B5EF4-FFF2-40B4-BE49-F238E27FC236}">
                <a16:creationId xmlns:a16="http://schemas.microsoft.com/office/drawing/2014/main" id="{B158498B-AE2B-4B8E-80CC-CD475DF9FE47}"/>
              </a:ext>
            </a:extLst>
          </p:cNvPr>
          <p:cNvSpPr txBox="1"/>
          <p:nvPr/>
        </p:nvSpPr>
        <p:spPr>
          <a:xfrm>
            <a:off x="917870" y="4545433"/>
            <a:ext cx="691344"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rPr>
              <a:t>Service Records</a:t>
            </a:r>
          </a:p>
        </p:txBody>
      </p:sp>
      <p:sp>
        <p:nvSpPr>
          <p:cNvPr id="134" name="TextBox 133">
            <a:extLst>
              <a:ext uri="{FF2B5EF4-FFF2-40B4-BE49-F238E27FC236}">
                <a16:creationId xmlns:a16="http://schemas.microsoft.com/office/drawing/2014/main" id="{CB979A77-9DE0-4BE8-9333-B0C76134CCE2}"/>
              </a:ext>
            </a:extLst>
          </p:cNvPr>
          <p:cNvSpPr txBox="1"/>
          <p:nvPr/>
        </p:nvSpPr>
        <p:spPr>
          <a:xfrm>
            <a:off x="1317576" y="4396429"/>
            <a:ext cx="611523"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rPr>
              <a:t>Fleet Data</a:t>
            </a:r>
          </a:p>
        </p:txBody>
      </p:sp>
      <p:sp>
        <p:nvSpPr>
          <p:cNvPr id="135" name="TextBox 134">
            <a:extLst>
              <a:ext uri="{FF2B5EF4-FFF2-40B4-BE49-F238E27FC236}">
                <a16:creationId xmlns:a16="http://schemas.microsoft.com/office/drawing/2014/main" id="{A0A9C7E4-42AF-4594-9E53-22D213D5C610}"/>
              </a:ext>
            </a:extLst>
          </p:cNvPr>
          <p:cNvSpPr txBox="1"/>
          <p:nvPr/>
        </p:nvSpPr>
        <p:spPr>
          <a:xfrm>
            <a:off x="311403" y="109170"/>
            <a:ext cx="11621352" cy="1569660"/>
          </a:xfrm>
          <a:prstGeom prst="rect">
            <a:avLst/>
          </a:prstGeom>
          <a:noFill/>
        </p:spPr>
        <p:txBody>
          <a:bodyPr wrap="square">
            <a:spAutoFit/>
          </a:bodyPr>
          <a:lstStyle/>
          <a:p>
            <a:pPr marL="0" indent="0">
              <a:buNone/>
            </a:pPr>
            <a:r>
              <a:rPr lang="en-GB" altLang="en-US" sz="2400" dirty="0">
                <a:solidFill>
                  <a:schemeClr val="accent2">
                    <a:lumMod val="60000"/>
                    <a:lumOff val="40000"/>
                  </a:schemeClr>
                </a:solidFill>
              </a:rPr>
              <a:t>Connected BMS </a:t>
            </a:r>
            <a:r>
              <a:rPr lang="en-GB" altLang="en-US" sz="2400" dirty="0">
                <a:solidFill>
                  <a:schemeClr val="bg1"/>
                </a:solidFill>
              </a:rPr>
              <a:t>is a project to explore and develop a platform to use digital twin, Monte-Carlo Simulation, machine learning, database and dashboarding. The main purpose is to improve a fleet of electric vehicles life by providing targeted BMS updates.</a:t>
            </a:r>
          </a:p>
        </p:txBody>
      </p:sp>
    </p:spTree>
    <p:custDataLst>
      <p:tags r:id="rId1"/>
    </p:custDataLst>
    <p:extLst>
      <p:ext uri="{BB962C8B-B14F-4D97-AF65-F5344CB8AC3E}">
        <p14:creationId xmlns:p14="http://schemas.microsoft.com/office/powerpoint/2010/main" val="117057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51FCF2F-E8F6-4D8A-9AFA-7CA8437B52A7}"/>
              </a:ext>
            </a:extLst>
          </p:cNvPr>
          <p:cNvPicPr>
            <a:picLocks noChangeAspect="1"/>
          </p:cNvPicPr>
          <p:nvPr/>
        </p:nvPicPr>
        <p:blipFill>
          <a:blip r:embed="rId4"/>
          <a:stretch>
            <a:fillRect/>
          </a:stretch>
        </p:blipFill>
        <p:spPr>
          <a:xfrm>
            <a:off x="7965186" y="3613728"/>
            <a:ext cx="3809697" cy="3107911"/>
          </a:xfrm>
          <a:prstGeom prst="rect">
            <a:avLst/>
          </a:prstGeom>
        </p:spPr>
      </p:pic>
      <p:sp>
        <p:nvSpPr>
          <p:cNvPr id="24" name="TextBox 23">
            <a:extLst>
              <a:ext uri="{FF2B5EF4-FFF2-40B4-BE49-F238E27FC236}">
                <a16:creationId xmlns:a16="http://schemas.microsoft.com/office/drawing/2014/main" id="{E1770EF4-0238-4021-B84B-3633994243CF}"/>
              </a:ext>
            </a:extLst>
          </p:cNvPr>
          <p:cNvSpPr txBox="1"/>
          <p:nvPr/>
        </p:nvSpPr>
        <p:spPr>
          <a:xfrm>
            <a:off x="0" y="27210"/>
            <a:ext cx="11621352" cy="830997"/>
          </a:xfrm>
          <a:prstGeom prst="rect">
            <a:avLst/>
          </a:prstGeom>
          <a:noFill/>
        </p:spPr>
        <p:txBody>
          <a:bodyPr wrap="square">
            <a:spAutoFit/>
          </a:bodyPr>
          <a:lstStyle/>
          <a:p>
            <a:pPr marL="0" indent="0">
              <a:buNone/>
            </a:pPr>
            <a:r>
              <a:rPr lang="en-GB" altLang="en-US" sz="2400" b="1" dirty="0">
                <a:solidFill>
                  <a:schemeClr val="accent2">
                    <a:lumMod val="60000"/>
                    <a:lumOff val="40000"/>
                  </a:schemeClr>
                </a:solidFill>
              </a:rPr>
              <a:t>Some of my outcomes from the project:</a:t>
            </a:r>
          </a:p>
          <a:p>
            <a:pPr marL="457200" indent="-457200">
              <a:buFont typeface="+mj-lt"/>
              <a:buAutoNum type="arabicPeriod"/>
            </a:pPr>
            <a:endParaRPr lang="en-GB" altLang="en-US" sz="2400" dirty="0">
              <a:solidFill>
                <a:schemeClr val="bg1"/>
              </a:solidFill>
            </a:endParaRPr>
          </a:p>
        </p:txBody>
      </p:sp>
      <p:pic>
        <p:nvPicPr>
          <p:cNvPr id="25" name="Picture 24">
            <a:extLst>
              <a:ext uri="{FF2B5EF4-FFF2-40B4-BE49-F238E27FC236}">
                <a16:creationId xmlns:a16="http://schemas.microsoft.com/office/drawing/2014/main" id="{9E8F4DFA-9A7B-4BAB-A745-DFDE48AF3154}"/>
              </a:ext>
            </a:extLst>
          </p:cNvPr>
          <p:cNvPicPr>
            <a:picLocks noChangeAspect="1"/>
          </p:cNvPicPr>
          <p:nvPr/>
        </p:nvPicPr>
        <p:blipFill>
          <a:blip r:embed="rId5"/>
          <a:stretch>
            <a:fillRect/>
          </a:stretch>
        </p:blipFill>
        <p:spPr>
          <a:xfrm>
            <a:off x="117349" y="720567"/>
            <a:ext cx="4205446" cy="3552106"/>
          </a:xfrm>
          <a:prstGeom prst="rect">
            <a:avLst/>
          </a:prstGeom>
        </p:spPr>
      </p:pic>
      <p:sp>
        <p:nvSpPr>
          <p:cNvPr id="27" name="TextBox 26">
            <a:extLst>
              <a:ext uri="{FF2B5EF4-FFF2-40B4-BE49-F238E27FC236}">
                <a16:creationId xmlns:a16="http://schemas.microsoft.com/office/drawing/2014/main" id="{C1213665-83AF-4559-BFC6-5497BD96B2D5}"/>
              </a:ext>
            </a:extLst>
          </p:cNvPr>
          <p:cNvSpPr txBox="1"/>
          <p:nvPr/>
        </p:nvSpPr>
        <p:spPr>
          <a:xfrm>
            <a:off x="4440144" y="720567"/>
            <a:ext cx="7662956" cy="2862322"/>
          </a:xfrm>
          <a:prstGeom prst="rect">
            <a:avLst/>
          </a:prstGeom>
          <a:noFill/>
        </p:spPr>
        <p:txBody>
          <a:bodyPr wrap="square">
            <a:spAutoFit/>
          </a:bodyPr>
          <a:lstStyle/>
          <a:p>
            <a:r>
              <a:rPr lang="en-GB" altLang="en-US" dirty="0">
                <a:solidFill>
                  <a:schemeClr val="bg1"/>
                </a:solidFill>
              </a:rPr>
              <a:t>Fast prototype platform developed in one week to test data transmission from a simulation fleet, to our PostgreSQL and connected to a simple dashboard</a:t>
            </a:r>
          </a:p>
          <a:p>
            <a:endParaRPr lang="en-GB" altLang="en-US" dirty="0">
              <a:solidFill>
                <a:schemeClr val="bg1"/>
              </a:solidFill>
            </a:endParaRPr>
          </a:p>
          <a:p>
            <a:r>
              <a:rPr lang="en-GB" dirty="0">
                <a:solidFill>
                  <a:schemeClr val="bg1"/>
                </a:solidFill>
              </a:rPr>
              <a:t>Platforms or packages used:</a:t>
            </a:r>
          </a:p>
          <a:p>
            <a:pPr marL="342900" indent="-342900">
              <a:buAutoNum type="arabicParenR"/>
            </a:pPr>
            <a:r>
              <a:rPr lang="en-GB" dirty="0">
                <a:solidFill>
                  <a:schemeClr val="bg1"/>
                </a:solidFill>
              </a:rPr>
              <a:t>Fleet simulation – Python script with vehicle and fleet classes to simulate battery degradation (SoH)</a:t>
            </a:r>
          </a:p>
          <a:p>
            <a:r>
              <a:rPr lang="en-GB" dirty="0">
                <a:solidFill>
                  <a:schemeClr val="bg1"/>
                </a:solidFill>
              </a:rPr>
              <a:t>2) Multi-processing scripts in python to run simultaneously at different rates (to simulate real data transmission frequency)</a:t>
            </a:r>
          </a:p>
          <a:p>
            <a:r>
              <a:rPr lang="en-GB" dirty="0">
                <a:solidFill>
                  <a:schemeClr val="bg1"/>
                </a:solidFill>
              </a:rPr>
              <a:t>3) A ‘Dash’ dashboard to view fleet performance and health</a:t>
            </a:r>
            <a:endParaRPr lang="en-GB" dirty="0"/>
          </a:p>
        </p:txBody>
      </p:sp>
      <p:sp>
        <p:nvSpPr>
          <p:cNvPr id="10" name="TextBox 9">
            <a:extLst>
              <a:ext uri="{FF2B5EF4-FFF2-40B4-BE49-F238E27FC236}">
                <a16:creationId xmlns:a16="http://schemas.microsoft.com/office/drawing/2014/main" id="{DB92CF5C-A373-42E9-AD88-38AAC2BD6482}"/>
              </a:ext>
            </a:extLst>
          </p:cNvPr>
          <p:cNvSpPr txBox="1"/>
          <p:nvPr/>
        </p:nvSpPr>
        <p:spPr>
          <a:xfrm>
            <a:off x="620343" y="4813994"/>
            <a:ext cx="7212943" cy="1323439"/>
          </a:xfrm>
          <a:prstGeom prst="rect">
            <a:avLst/>
          </a:prstGeom>
          <a:noFill/>
        </p:spPr>
        <p:txBody>
          <a:bodyPr wrap="square">
            <a:spAutoFit/>
          </a:bodyPr>
          <a:lstStyle/>
          <a:p>
            <a:r>
              <a:rPr lang="en-GB" altLang="en-US" sz="2000" dirty="0">
                <a:solidFill>
                  <a:schemeClr val="bg1"/>
                </a:solidFill>
              </a:rPr>
              <a:t>Final dashboard connected to our machine learning platform and </a:t>
            </a:r>
            <a:r>
              <a:rPr lang="en-GB" altLang="en-US" sz="2000" dirty="0" err="1">
                <a:solidFill>
                  <a:schemeClr val="bg1"/>
                </a:solidFill>
              </a:rPr>
              <a:t>PotgreSQL</a:t>
            </a:r>
            <a:r>
              <a:rPr lang="en-GB" altLang="en-US" sz="2000" dirty="0">
                <a:solidFill>
                  <a:schemeClr val="bg1"/>
                </a:solidFill>
              </a:rPr>
              <a:t> databased. Using ‘Dash’ web framework that run on Python. Displaying fleet performance and vehicle location using </a:t>
            </a:r>
            <a:r>
              <a:rPr lang="en-GB" altLang="en-US" sz="2000" dirty="0" err="1">
                <a:solidFill>
                  <a:schemeClr val="bg1"/>
                </a:solidFill>
              </a:rPr>
              <a:t>MapBox</a:t>
            </a:r>
            <a:r>
              <a:rPr lang="en-GB" altLang="en-US" sz="2000" dirty="0">
                <a:solidFill>
                  <a:schemeClr val="bg1"/>
                </a:solidFill>
              </a:rPr>
              <a:t> for real-time tracking. </a:t>
            </a:r>
          </a:p>
        </p:txBody>
      </p:sp>
    </p:spTree>
    <p:custDataLst>
      <p:tags r:id="rId1"/>
    </p:custDataLst>
    <p:extLst>
      <p:ext uri="{BB962C8B-B14F-4D97-AF65-F5344CB8AC3E}">
        <p14:creationId xmlns:p14="http://schemas.microsoft.com/office/powerpoint/2010/main" val="2206926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1770EF4-0238-4021-B84B-3633994243CF}"/>
              </a:ext>
            </a:extLst>
          </p:cNvPr>
          <p:cNvSpPr txBox="1"/>
          <p:nvPr/>
        </p:nvSpPr>
        <p:spPr>
          <a:xfrm>
            <a:off x="311403" y="109170"/>
            <a:ext cx="11621352" cy="830997"/>
          </a:xfrm>
          <a:prstGeom prst="rect">
            <a:avLst/>
          </a:prstGeom>
          <a:noFill/>
        </p:spPr>
        <p:txBody>
          <a:bodyPr wrap="square">
            <a:spAutoFit/>
          </a:bodyPr>
          <a:lstStyle/>
          <a:p>
            <a:pPr marL="0" indent="0">
              <a:buNone/>
            </a:pPr>
            <a:r>
              <a:rPr lang="en-GB" altLang="en-US" sz="2400" b="1" dirty="0">
                <a:solidFill>
                  <a:schemeClr val="accent2">
                    <a:lumMod val="60000"/>
                    <a:lumOff val="40000"/>
                  </a:schemeClr>
                </a:solidFill>
              </a:rPr>
              <a:t>Some of my outcomes from the project:</a:t>
            </a:r>
          </a:p>
          <a:p>
            <a:pPr marL="457200" indent="-457200">
              <a:buFont typeface="+mj-lt"/>
              <a:buAutoNum type="arabicPeriod"/>
            </a:pPr>
            <a:endParaRPr lang="en-GB" altLang="en-US" sz="2400" dirty="0">
              <a:solidFill>
                <a:schemeClr val="bg1"/>
              </a:solidFill>
            </a:endParaRPr>
          </a:p>
        </p:txBody>
      </p:sp>
      <p:pic>
        <p:nvPicPr>
          <p:cNvPr id="7" name="Picture 6" descr="Graphical user interface, application&#10;&#10;Description automatically generated">
            <a:extLst>
              <a:ext uri="{FF2B5EF4-FFF2-40B4-BE49-F238E27FC236}">
                <a16:creationId xmlns:a16="http://schemas.microsoft.com/office/drawing/2014/main" id="{7041918D-084B-45E5-A959-C3260C4FB4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5780" y="1699492"/>
            <a:ext cx="9066975" cy="4828164"/>
          </a:xfrm>
          <a:prstGeom prst="rect">
            <a:avLst/>
          </a:prstGeom>
        </p:spPr>
      </p:pic>
      <p:sp>
        <p:nvSpPr>
          <p:cNvPr id="28" name="TextBox 27">
            <a:extLst>
              <a:ext uri="{FF2B5EF4-FFF2-40B4-BE49-F238E27FC236}">
                <a16:creationId xmlns:a16="http://schemas.microsoft.com/office/drawing/2014/main" id="{7950E1D6-4F0F-42B5-BCEF-22FD06F82CE5}"/>
              </a:ext>
            </a:extLst>
          </p:cNvPr>
          <p:cNvSpPr txBox="1"/>
          <p:nvPr/>
        </p:nvSpPr>
        <p:spPr>
          <a:xfrm>
            <a:off x="311404" y="719665"/>
            <a:ext cx="11040088" cy="923330"/>
          </a:xfrm>
          <a:prstGeom prst="rect">
            <a:avLst/>
          </a:prstGeom>
          <a:noFill/>
        </p:spPr>
        <p:txBody>
          <a:bodyPr wrap="square">
            <a:spAutoFit/>
          </a:bodyPr>
          <a:lstStyle/>
          <a:p>
            <a:r>
              <a:rPr lang="en-GB" altLang="en-US" sz="1800" dirty="0">
                <a:solidFill>
                  <a:schemeClr val="bg1"/>
                </a:solidFill>
              </a:rPr>
              <a:t>I have developed a prototype decision engine using deep reinforcement learning to proof that prescriptive analytics can help to further improve fleet health using environmental factors. It took me two-weeks to develop:</a:t>
            </a:r>
          </a:p>
        </p:txBody>
      </p:sp>
      <p:sp>
        <p:nvSpPr>
          <p:cNvPr id="29" name="TextBox 28">
            <a:extLst>
              <a:ext uri="{FF2B5EF4-FFF2-40B4-BE49-F238E27FC236}">
                <a16:creationId xmlns:a16="http://schemas.microsoft.com/office/drawing/2014/main" id="{B6602AA9-E432-48FA-B20E-16B3EB46BBEE}"/>
              </a:ext>
            </a:extLst>
          </p:cNvPr>
          <p:cNvSpPr txBox="1"/>
          <p:nvPr/>
        </p:nvSpPr>
        <p:spPr>
          <a:xfrm>
            <a:off x="311403" y="1699492"/>
            <a:ext cx="2477980" cy="5078313"/>
          </a:xfrm>
          <a:prstGeom prst="rect">
            <a:avLst/>
          </a:prstGeom>
          <a:noFill/>
        </p:spPr>
        <p:txBody>
          <a:bodyPr wrap="square">
            <a:spAutoFit/>
          </a:bodyPr>
          <a:lstStyle/>
          <a:p>
            <a:pPr marL="342900" indent="-342900">
              <a:buFont typeface="+mj-lt"/>
              <a:buAutoNum type="arabicPeriod"/>
            </a:pPr>
            <a:r>
              <a:rPr lang="en-GB" altLang="en-US" dirty="0">
                <a:solidFill>
                  <a:schemeClr val="bg1"/>
                </a:solidFill>
              </a:rPr>
              <a:t>The agent was trained using deep RL</a:t>
            </a:r>
          </a:p>
          <a:p>
            <a:pPr marL="342900" indent="-342900">
              <a:buFont typeface="+mj-lt"/>
              <a:buAutoNum type="arabicPeriod"/>
            </a:pPr>
            <a:r>
              <a:rPr lang="en-GB" altLang="en-US" sz="1800" dirty="0">
                <a:solidFill>
                  <a:schemeClr val="bg1"/>
                </a:solidFill>
              </a:rPr>
              <a:t>Sends targeted BMS monthly updates by prioritisin</a:t>
            </a:r>
            <a:r>
              <a:rPr lang="en-GB" altLang="en-US" dirty="0">
                <a:solidFill>
                  <a:schemeClr val="bg1"/>
                </a:solidFill>
              </a:rPr>
              <a:t>g </a:t>
            </a:r>
            <a:r>
              <a:rPr lang="en-GB" altLang="en-US" dirty="0" err="1">
                <a:solidFill>
                  <a:schemeClr val="bg1"/>
                </a:solidFill>
              </a:rPr>
              <a:t>subfleets</a:t>
            </a:r>
            <a:r>
              <a:rPr lang="en-GB" altLang="en-US" dirty="0">
                <a:solidFill>
                  <a:schemeClr val="bg1"/>
                </a:solidFill>
              </a:rPr>
              <a:t> depending on congestion and ambient temperatures</a:t>
            </a:r>
          </a:p>
          <a:p>
            <a:pPr marL="342900" indent="-342900">
              <a:buFont typeface="+mj-lt"/>
              <a:buAutoNum type="arabicPeriod"/>
            </a:pPr>
            <a:r>
              <a:rPr lang="en-GB" altLang="en-US" sz="1800" dirty="0">
                <a:solidFill>
                  <a:schemeClr val="bg1"/>
                </a:solidFill>
              </a:rPr>
              <a:t>An interactive dashboard to run the simulation, t</a:t>
            </a:r>
            <a:r>
              <a:rPr lang="en-GB" altLang="en-US" dirty="0">
                <a:solidFill>
                  <a:schemeClr val="bg1"/>
                </a:solidFill>
              </a:rPr>
              <a:t>rain the RL and compare the results </a:t>
            </a:r>
            <a:endParaRPr lang="en-GB" altLang="en-US" sz="1800" dirty="0">
              <a:solidFill>
                <a:schemeClr val="bg1"/>
              </a:solidFill>
            </a:endParaRPr>
          </a:p>
        </p:txBody>
      </p:sp>
    </p:spTree>
    <p:custDataLst>
      <p:tags r:id="rId1"/>
    </p:custDataLst>
    <p:extLst>
      <p:ext uri="{BB962C8B-B14F-4D97-AF65-F5344CB8AC3E}">
        <p14:creationId xmlns:p14="http://schemas.microsoft.com/office/powerpoint/2010/main" val="1783238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F11EFE-8261-4E9F-AB33-3CFFFDBCC1AE}"/>
              </a:ext>
            </a:extLst>
          </p:cNvPr>
          <p:cNvSpPr txBox="1"/>
          <p:nvPr/>
        </p:nvSpPr>
        <p:spPr>
          <a:xfrm>
            <a:off x="4655680" y="2671908"/>
            <a:ext cx="2982976" cy="1200329"/>
          </a:xfrm>
          <a:prstGeom prst="rect">
            <a:avLst/>
          </a:prstGeom>
          <a:noFill/>
        </p:spPr>
        <p:txBody>
          <a:bodyPr wrap="square">
            <a:spAutoFit/>
          </a:bodyPr>
          <a:lstStyle/>
          <a:p>
            <a:r>
              <a:rPr lang="en-GB" altLang="en-US" sz="2400" dirty="0">
                <a:solidFill>
                  <a:schemeClr val="bg1"/>
                </a:solidFill>
              </a:rPr>
              <a:t>Other experiences gained from the project</a:t>
            </a:r>
          </a:p>
        </p:txBody>
      </p:sp>
      <p:sp>
        <p:nvSpPr>
          <p:cNvPr id="4" name="TextBox 3">
            <a:extLst>
              <a:ext uri="{FF2B5EF4-FFF2-40B4-BE49-F238E27FC236}">
                <a16:creationId xmlns:a16="http://schemas.microsoft.com/office/drawing/2014/main" id="{40CB7DF4-5487-4825-BFB2-8335BEA1C539}"/>
              </a:ext>
            </a:extLst>
          </p:cNvPr>
          <p:cNvSpPr txBox="1"/>
          <p:nvPr/>
        </p:nvSpPr>
        <p:spPr>
          <a:xfrm>
            <a:off x="4063631" y="4922981"/>
            <a:ext cx="2573066" cy="1477328"/>
          </a:xfrm>
          <a:prstGeom prst="rect">
            <a:avLst/>
          </a:prstGeom>
          <a:noFill/>
        </p:spPr>
        <p:txBody>
          <a:bodyPr wrap="square" rtlCol="0">
            <a:spAutoFit/>
          </a:bodyPr>
          <a:lstStyle/>
          <a:p>
            <a:r>
              <a:rPr lang="en-GB" b="1" dirty="0">
                <a:solidFill>
                  <a:schemeClr val="accent2">
                    <a:lumMod val="60000"/>
                    <a:lumOff val="40000"/>
                  </a:schemeClr>
                </a:solidFill>
              </a:rPr>
              <a:t>Database</a:t>
            </a:r>
          </a:p>
          <a:p>
            <a:r>
              <a:rPr lang="en-GB" dirty="0">
                <a:solidFill>
                  <a:schemeClr val="bg1"/>
                </a:solidFill>
              </a:rPr>
              <a:t>Accessing PostgreSQL, view data and write simple scripts to get data</a:t>
            </a:r>
          </a:p>
        </p:txBody>
      </p:sp>
      <p:sp>
        <p:nvSpPr>
          <p:cNvPr id="5" name="TextBox 4">
            <a:extLst>
              <a:ext uri="{FF2B5EF4-FFF2-40B4-BE49-F238E27FC236}">
                <a16:creationId xmlns:a16="http://schemas.microsoft.com/office/drawing/2014/main" id="{FA0EBEDF-261D-4F72-8089-1B7F86109083}"/>
              </a:ext>
            </a:extLst>
          </p:cNvPr>
          <p:cNvSpPr txBox="1"/>
          <p:nvPr/>
        </p:nvSpPr>
        <p:spPr>
          <a:xfrm>
            <a:off x="4410733" y="618836"/>
            <a:ext cx="3370531" cy="1200329"/>
          </a:xfrm>
          <a:prstGeom prst="rect">
            <a:avLst/>
          </a:prstGeom>
          <a:noFill/>
        </p:spPr>
        <p:txBody>
          <a:bodyPr wrap="square" rtlCol="0">
            <a:spAutoFit/>
          </a:bodyPr>
          <a:lstStyle/>
          <a:p>
            <a:r>
              <a:rPr lang="en-GB" b="1" dirty="0">
                <a:solidFill>
                  <a:schemeClr val="accent2">
                    <a:lumMod val="60000"/>
                    <a:lumOff val="40000"/>
                  </a:schemeClr>
                </a:solidFill>
              </a:rPr>
              <a:t>MQTT Protocol</a:t>
            </a:r>
          </a:p>
          <a:p>
            <a:r>
              <a:rPr lang="en-GB" dirty="0">
                <a:solidFill>
                  <a:schemeClr val="bg1"/>
                </a:solidFill>
              </a:rPr>
              <a:t>Used MQTT (An IoT protocol) to send and receive data using local broker and Azure IoT hub</a:t>
            </a:r>
          </a:p>
        </p:txBody>
      </p:sp>
      <p:sp>
        <p:nvSpPr>
          <p:cNvPr id="6" name="TextBox 5">
            <a:extLst>
              <a:ext uri="{FF2B5EF4-FFF2-40B4-BE49-F238E27FC236}">
                <a16:creationId xmlns:a16="http://schemas.microsoft.com/office/drawing/2014/main" id="{1DAB316B-C9F2-4501-B332-7E91727190CB}"/>
              </a:ext>
            </a:extLst>
          </p:cNvPr>
          <p:cNvSpPr txBox="1"/>
          <p:nvPr/>
        </p:nvSpPr>
        <p:spPr>
          <a:xfrm>
            <a:off x="8793025" y="3103617"/>
            <a:ext cx="2733592" cy="1200329"/>
          </a:xfrm>
          <a:prstGeom prst="rect">
            <a:avLst/>
          </a:prstGeom>
          <a:noFill/>
        </p:spPr>
        <p:txBody>
          <a:bodyPr wrap="square" rtlCol="0">
            <a:spAutoFit/>
          </a:bodyPr>
          <a:lstStyle/>
          <a:p>
            <a:r>
              <a:rPr lang="en-GB" b="1" dirty="0">
                <a:solidFill>
                  <a:schemeClr val="accent2">
                    <a:lumMod val="60000"/>
                    <a:lumOff val="40000"/>
                  </a:schemeClr>
                </a:solidFill>
              </a:rPr>
              <a:t>Project management</a:t>
            </a:r>
          </a:p>
          <a:p>
            <a:r>
              <a:rPr lang="en-GB" dirty="0">
                <a:solidFill>
                  <a:schemeClr val="bg1"/>
                </a:solidFill>
              </a:rPr>
              <a:t>Helped project manager to set machine learning tasks</a:t>
            </a:r>
          </a:p>
        </p:txBody>
      </p:sp>
      <p:sp>
        <p:nvSpPr>
          <p:cNvPr id="7" name="TextBox 6">
            <a:extLst>
              <a:ext uri="{FF2B5EF4-FFF2-40B4-BE49-F238E27FC236}">
                <a16:creationId xmlns:a16="http://schemas.microsoft.com/office/drawing/2014/main" id="{765B30EC-E9D5-4EA1-B9B9-08A1B8BEF1C7}"/>
              </a:ext>
            </a:extLst>
          </p:cNvPr>
          <p:cNvSpPr txBox="1"/>
          <p:nvPr/>
        </p:nvSpPr>
        <p:spPr>
          <a:xfrm>
            <a:off x="174563" y="526398"/>
            <a:ext cx="2925155" cy="2031325"/>
          </a:xfrm>
          <a:prstGeom prst="rect">
            <a:avLst/>
          </a:prstGeom>
          <a:noFill/>
        </p:spPr>
        <p:txBody>
          <a:bodyPr wrap="square" rtlCol="0">
            <a:spAutoFit/>
          </a:bodyPr>
          <a:lstStyle/>
          <a:p>
            <a:r>
              <a:rPr lang="en-GB" b="1" dirty="0">
                <a:solidFill>
                  <a:schemeClr val="accent2">
                    <a:lumMod val="60000"/>
                    <a:lumOff val="40000"/>
                  </a:schemeClr>
                </a:solidFill>
              </a:rPr>
              <a:t>Monte-Carlo Simulation</a:t>
            </a:r>
          </a:p>
          <a:p>
            <a:r>
              <a:rPr lang="en-GB" dirty="0">
                <a:solidFill>
                  <a:schemeClr val="bg1"/>
                </a:solidFill>
              </a:rPr>
              <a:t>Planned </a:t>
            </a:r>
            <a:r>
              <a:rPr lang="en-GB" dirty="0" err="1">
                <a:solidFill>
                  <a:schemeClr val="bg1"/>
                </a:solidFill>
              </a:rPr>
              <a:t>fMonte</a:t>
            </a:r>
            <a:r>
              <a:rPr lang="en-GB" dirty="0">
                <a:solidFill>
                  <a:schemeClr val="bg1"/>
                </a:solidFill>
              </a:rPr>
              <a:t>-Carlo simulation factors</a:t>
            </a:r>
          </a:p>
          <a:p>
            <a:r>
              <a:rPr lang="en-GB" dirty="0">
                <a:solidFill>
                  <a:schemeClr val="bg1"/>
                </a:solidFill>
              </a:rPr>
              <a:t>My plan was used by the simulation team member to construct the vehicle fleet</a:t>
            </a:r>
          </a:p>
        </p:txBody>
      </p:sp>
      <p:sp>
        <p:nvSpPr>
          <p:cNvPr id="8" name="TextBox 7">
            <a:extLst>
              <a:ext uri="{FF2B5EF4-FFF2-40B4-BE49-F238E27FC236}">
                <a16:creationId xmlns:a16="http://schemas.microsoft.com/office/drawing/2014/main" id="{A9CB138E-8B73-4B3C-AFBA-86A1C0D5BE68}"/>
              </a:ext>
            </a:extLst>
          </p:cNvPr>
          <p:cNvSpPr txBox="1"/>
          <p:nvPr/>
        </p:nvSpPr>
        <p:spPr>
          <a:xfrm>
            <a:off x="473823" y="4081038"/>
            <a:ext cx="2925154" cy="1477328"/>
          </a:xfrm>
          <a:prstGeom prst="rect">
            <a:avLst/>
          </a:prstGeom>
          <a:noFill/>
        </p:spPr>
        <p:txBody>
          <a:bodyPr wrap="square" rtlCol="0">
            <a:spAutoFit/>
          </a:bodyPr>
          <a:lstStyle/>
          <a:p>
            <a:r>
              <a:rPr lang="en-GB" b="1" dirty="0">
                <a:solidFill>
                  <a:schemeClr val="accent2">
                    <a:lumMod val="60000"/>
                    <a:lumOff val="40000"/>
                  </a:schemeClr>
                </a:solidFill>
              </a:rPr>
              <a:t>Machine Learning Model</a:t>
            </a:r>
          </a:p>
          <a:p>
            <a:r>
              <a:rPr lang="en-GB" dirty="0">
                <a:solidFill>
                  <a:schemeClr val="bg1"/>
                </a:solidFill>
              </a:rPr>
              <a:t>Helped to create initial ML model for the battery degradation model using real battery data </a:t>
            </a:r>
          </a:p>
        </p:txBody>
      </p:sp>
      <p:sp>
        <p:nvSpPr>
          <p:cNvPr id="9" name="TextBox 8">
            <a:extLst>
              <a:ext uri="{FF2B5EF4-FFF2-40B4-BE49-F238E27FC236}">
                <a16:creationId xmlns:a16="http://schemas.microsoft.com/office/drawing/2014/main" id="{B4C40DED-5B8D-496E-B66B-9CC2B6E7D441}"/>
              </a:ext>
            </a:extLst>
          </p:cNvPr>
          <p:cNvSpPr txBox="1"/>
          <p:nvPr/>
        </p:nvSpPr>
        <p:spPr>
          <a:xfrm>
            <a:off x="7675418" y="5199980"/>
            <a:ext cx="3851193" cy="923330"/>
          </a:xfrm>
          <a:prstGeom prst="rect">
            <a:avLst/>
          </a:prstGeom>
          <a:noFill/>
        </p:spPr>
        <p:txBody>
          <a:bodyPr wrap="square" rtlCol="0">
            <a:spAutoFit/>
          </a:bodyPr>
          <a:lstStyle/>
          <a:p>
            <a:r>
              <a:rPr lang="en-GB" b="1" dirty="0">
                <a:solidFill>
                  <a:schemeClr val="accent2">
                    <a:lumMod val="60000"/>
                    <a:lumOff val="40000"/>
                  </a:schemeClr>
                </a:solidFill>
              </a:rPr>
              <a:t>Webinar</a:t>
            </a:r>
          </a:p>
          <a:p>
            <a:r>
              <a:rPr lang="en-GB" dirty="0">
                <a:solidFill>
                  <a:schemeClr val="bg1"/>
                </a:solidFill>
              </a:rPr>
              <a:t>Presented the project webinar with project director and manager. </a:t>
            </a:r>
          </a:p>
        </p:txBody>
      </p:sp>
      <p:cxnSp>
        <p:nvCxnSpPr>
          <p:cNvPr id="11" name="Straight Arrow Connector 10">
            <a:extLst>
              <a:ext uri="{FF2B5EF4-FFF2-40B4-BE49-F238E27FC236}">
                <a16:creationId xmlns:a16="http://schemas.microsoft.com/office/drawing/2014/main" id="{6455EE96-7C40-4A2C-ACED-1D130493D50B}"/>
              </a:ext>
            </a:extLst>
          </p:cNvPr>
          <p:cNvCxnSpPr>
            <a:cxnSpLocks/>
            <a:stCxn id="3" idx="0"/>
            <a:endCxn id="5" idx="2"/>
          </p:cNvCxnSpPr>
          <p:nvPr/>
        </p:nvCxnSpPr>
        <p:spPr>
          <a:xfrm flipH="1" flipV="1">
            <a:off x="6095999" y="1819165"/>
            <a:ext cx="51169" cy="852743"/>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E3B744A-CB8F-4FC7-B47E-D9BCE653973B}"/>
              </a:ext>
            </a:extLst>
          </p:cNvPr>
          <p:cNvCxnSpPr>
            <a:cxnSpLocks/>
          </p:cNvCxnSpPr>
          <p:nvPr/>
        </p:nvCxnSpPr>
        <p:spPr>
          <a:xfrm flipH="1" flipV="1">
            <a:off x="3021585" y="2096655"/>
            <a:ext cx="1582926" cy="836098"/>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F037427-1C52-406E-BFA4-C23EA5F58666}"/>
              </a:ext>
            </a:extLst>
          </p:cNvPr>
          <p:cNvCxnSpPr>
            <a:cxnSpLocks/>
          </p:cNvCxnSpPr>
          <p:nvPr/>
        </p:nvCxnSpPr>
        <p:spPr>
          <a:xfrm flipH="1">
            <a:off x="3358341" y="3600199"/>
            <a:ext cx="1246170" cy="639292"/>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B83242C-5875-4068-B186-1BB01B6797F5}"/>
              </a:ext>
            </a:extLst>
          </p:cNvPr>
          <p:cNvCxnSpPr>
            <a:cxnSpLocks/>
          </p:cNvCxnSpPr>
          <p:nvPr/>
        </p:nvCxnSpPr>
        <p:spPr>
          <a:xfrm flipH="1">
            <a:off x="4655681" y="4004067"/>
            <a:ext cx="694483" cy="902870"/>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A971920-56FC-4043-ABC0-B0C64F6ACDB5}"/>
              </a:ext>
            </a:extLst>
          </p:cNvPr>
          <p:cNvCxnSpPr>
            <a:cxnSpLocks/>
          </p:cNvCxnSpPr>
          <p:nvPr/>
        </p:nvCxnSpPr>
        <p:spPr>
          <a:xfrm>
            <a:off x="6841838" y="3703782"/>
            <a:ext cx="1108362" cy="1401618"/>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A6B098E-08D7-4680-ABAB-0C161FA7306E}"/>
              </a:ext>
            </a:extLst>
          </p:cNvPr>
          <p:cNvCxnSpPr>
            <a:cxnSpLocks/>
            <a:endCxn id="6" idx="1"/>
          </p:cNvCxnSpPr>
          <p:nvPr/>
        </p:nvCxnSpPr>
        <p:spPr>
          <a:xfrm>
            <a:off x="7301351" y="3272072"/>
            <a:ext cx="1491674" cy="431710"/>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960F75A-BC3E-4FA6-B5E1-52E82840828F}"/>
              </a:ext>
            </a:extLst>
          </p:cNvPr>
          <p:cNvSpPr txBox="1"/>
          <p:nvPr/>
        </p:nvSpPr>
        <p:spPr>
          <a:xfrm>
            <a:off x="8895360" y="618835"/>
            <a:ext cx="2733592" cy="1200329"/>
          </a:xfrm>
          <a:prstGeom prst="rect">
            <a:avLst/>
          </a:prstGeom>
          <a:noFill/>
        </p:spPr>
        <p:txBody>
          <a:bodyPr wrap="square" rtlCol="0">
            <a:spAutoFit/>
          </a:bodyPr>
          <a:lstStyle/>
          <a:p>
            <a:r>
              <a:rPr lang="en-GB" b="1" dirty="0">
                <a:solidFill>
                  <a:schemeClr val="accent2">
                    <a:lumMod val="60000"/>
                    <a:lumOff val="40000"/>
                  </a:schemeClr>
                </a:solidFill>
              </a:rPr>
              <a:t>Simulink to FMU</a:t>
            </a:r>
          </a:p>
          <a:p>
            <a:r>
              <a:rPr lang="en-GB" dirty="0">
                <a:solidFill>
                  <a:schemeClr val="bg1"/>
                </a:solidFill>
              </a:rPr>
              <a:t>Converted Simulink models to FMU so that we can run on Python. </a:t>
            </a:r>
          </a:p>
        </p:txBody>
      </p:sp>
      <p:cxnSp>
        <p:nvCxnSpPr>
          <p:cNvPr id="34" name="Straight Arrow Connector 33">
            <a:extLst>
              <a:ext uri="{FF2B5EF4-FFF2-40B4-BE49-F238E27FC236}">
                <a16:creationId xmlns:a16="http://schemas.microsoft.com/office/drawing/2014/main" id="{4FAFEC80-01D7-474C-82C5-27D820B1672B}"/>
              </a:ext>
            </a:extLst>
          </p:cNvPr>
          <p:cNvCxnSpPr>
            <a:cxnSpLocks/>
            <a:endCxn id="33" idx="1"/>
          </p:cNvCxnSpPr>
          <p:nvPr/>
        </p:nvCxnSpPr>
        <p:spPr>
          <a:xfrm flipV="1">
            <a:off x="7451533" y="1219000"/>
            <a:ext cx="1443827" cy="1632038"/>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3063799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ABCOUNTONSLD" val="0"/>
</p:tagLst>
</file>

<file path=ppt/tags/tag10.xml><?xml version="1.0" encoding="utf-8"?>
<p:tagLst xmlns:a="http://schemas.openxmlformats.org/drawingml/2006/main" xmlns:r="http://schemas.openxmlformats.org/officeDocument/2006/relationships" xmlns:p="http://schemas.openxmlformats.org/presentationml/2006/main">
  <p:tag name="LABCOUNTONSLD" val="0"/>
</p:tagLst>
</file>

<file path=ppt/tags/tag11.xml><?xml version="1.0" encoding="utf-8"?>
<p:tagLst xmlns:a="http://schemas.openxmlformats.org/drawingml/2006/main" xmlns:r="http://schemas.openxmlformats.org/officeDocument/2006/relationships" xmlns:p="http://schemas.openxmlformats.org/presentationml/2006/main">
  <p:tag name="LABCOUNTONSLD" val="0"/>
</p:tagLst>
</file>

<file path=ppt/tags/tag12.xml><?xml version="1.0" encoding="utf-8"?>
<p:tagLst xmlns:a="http://schemas.openxmlformats.org/drawingml/2006/main" xmlns:r="http://schemas.openxmlformats.org/officeDocument/2006/relationships" xmlns:p="http://schemas.openxmlformats.org/presentationml/2006/main">
  <p:tag name="LABCOUNTONSLD" val="0"/>
</p:tagLst>
</file>

<file path=ppt/tags/tag13.xml><?xml version="1.0" encoding="utf-8"?>
<p:tagLst xmlns:a="http://schemas.openxmlformats.org/drawingml/2006/main" xmlns:r="http://schemas.openxmlformats.org/officeDocument/2006/relationships" xmlns:p="http://schemas.openxmlformats.org/presentationml/2006/main">
  <p:tag name="LABCOUNTONSLD" val="0"/>
</p:tagLst>
</file>

<file path=ppt/tags/tag14.xml><?xml version="1.0" encoding="utf-8"?>
<p:tagLst xmlns:a="http://schemas.openxmlformats.org/drawingml/2006/main" xmlns:r="http://schemas.openxmlformats.org/officeDocument/2006/relationships" xmlns:p="http://schemas.openxmlformats.org/presentationml/2006/main">
  <p:tag name="LABCOUNTONSLD" val="0"/>
</p:tagLst>
</file>

<file path=ppt/tags/tag15.xml><?xml version="1.0" encoding="utf-8"?>
<p:tagLst xmlns:a="http://schemas.openxmlformats.org/drawingml/2006/main" xmlns:r="http://schemas.openxmlformats.org/officeDocument/2006/relationships" xmlns:p="http://schemas.openxmlformats.org/presentationml/2006/main">
  <p:tag name="LABCOUNTONSLD" val="0"/>
</p:tagLst>
</file>

<file path=ppt/tags/tag16.xml><?xml version="1.0" encoding="utf-8"?>
<p:tagLst xmlns:a="http://schemas.openxmlformats.org/drawingml/2006/main" xmlns:r="http://schemas.openxmlformats.org/officeDocument/2006/relationships" xmlns:p="http://schemas.openxmlformats.org/presentationml/2006/main">
  <p:tag name="LABCOUNTONSLD" val="0"/>
</p:tagLst>
</file>

<file path=ppt/tags/tag17.xml><?xml version="1.0" encoding="utf-8"?>
<p:tagLst xmlns:a="http://schemas.openxmlformats.org/drawingml/2006/main" xmlns:r="http://schemas.openxmlformats.org/officeDocument/2006/relationships" xmlns:p="http://schemas.openxmlformats.org/presentationml/2006/main">
  <p:tag name="LABCOUNTONSLD" val="0"/>
</p:tagLst>
</file>

<file path=ppt/tags/tag18.xml><?xml version="1.0" encoding="utf-8"?>
<p:tagLst xmlns:a="http://schemas.openxmlformats.org/drawingml/2006/main" xmlns:r="http://schemas.openxmlformats.org/officeDocument/2006/relationships" xmlns:p="http://schemas.openxmlformats.org/presentationml/2006/main">
  <p:tag name="LABCOUNTONSLD" val="0"/>
</p:tagLst>
</file>

<file path=ppt/tags/tag19.xml><?xml version="1.0" encoding="utf-8"?>
<p:tagLst xmlns:a="http://schemas.openxmlformats.org/drawingml/2006/main" xmlns:r="http://schemas.openxmlformats.org/officeDocument/2006/relationships" xmlns:p="http://schemas.openxmlformats.org/presentationml/2006/main">
  <p:tag name="LABCOUNTONSLD" val="0"/>
</p:tagLst>
</file>

<file path=ppt/tags/tag2.xml><?xml version="1.0" encoding="utf-8"?>
<p:tagLst xmlns:a="http://schemas.openxmlformats.org/drawingml/2006/main" xmlns:r="http://schemas.openxmlformats.org/officeDocument/2006/relationships" xmlns:p="http://schemas.openxmlformats.org/presentationml/2006/main">
  <p:tag name="LABCOUNTONSLD" val="0"/>
</p:tagLst>
</file>

<file path=ppt/tags/tag20.xml><?xml version="1.0" encoding="utf-8"?>
<p:tagLst xmlns:a="http://schemas.openxmlformats.org/drawingml/2006/main" xmlns:r="http://schemas.openxmlformats.org/officeDocument/2006/relationships" xmlns:p="http://schemas.openxmlformats.org/presentationml/2006/main">
  <p:tag name="LABCOUNTONSLD" val="0"/>
</p:tagLst>
</file>

<file path=ppt/tags/tag21.xml><?xml version="1.0" encoding="utf-8"?>
<p:tagLst xmlns:a="http://schemas.openxmlformats.org/drawingml/2006/main" xmlns:r="http://schemas.openxmlformats.org/officeDocument/2006/relationships" xmlns:p="http://schemas.openxmlformats.org/presentationml/2006/main">
  <p:tag name="LABCOUNTONSLD" val="0"/>
</p:tagLst>
</file>

<file path=ppt/tags/tag22.xml><?xml version="1.0" encoding="utf-8"?>
<p:tagLst xmlns:a="http://schemas.openxmlformats.org/drawingml/2006/main" xmlns:r="http://schemas.openxmlformats.org/officeDocument/2006/relationships" xmlns:p="http://schemas.openxmlformats.org/presentationml/2006/main">
  <p:tag name="LABCOUNTONSLD" val="0"/>
</p:tagLst>
</file>

<file path=ppt/tags/tag23.xml><?xml version="1.0" encoding="utf-8"?>
<p:tagLst xmlns:a="http://schemas.openxmlformats.org/drawingml/2006/main" xmlns:r="http://schemas.openxmlformats.org/officeDocument/2006/relationships" xmlns:p="http://schemas.openxmlformats.org/presentationml/2006/main">
  <p:tag name="LABCOUNTONSLD" val="0"/>
</p:tagLst>
</file>

<file path=ppt/tags/tag24.xml><?xml version="1.0" encoding="utf-8"?>
<p:tagLst xmlns:a="http://schemas.openxmlformats.org/drawingml/2006/main" xmlns:r="http://schemas.openxmlformats.org/officeDocument/2006/relationships" xmlns:p="http://schemas.openxmlformats.org/presentationml/2006/main">
  <p:tag name="LABCOUNTONSLD" val="0"/>
</p:tagLst>
</file>

<file path=ppt/tags/tag3.xml><?xml version="1.0" encoding="utf-8"?>
<p:tagLst xmlns:a="http://schemas.openxmlformats.org/drawingml/2006/main" xmlns:r="http://schemas.openxmlformats.org/officeDocument/2006/relationships" xmlns:p="http://schemas.openxmlformats.org/presentationml/2006/main">
  <p:tag name="LABCOUNTONSLD" val="0"/>
</p:tagLst>
</file>

<file path=ppt/tags/tag4.xml><?xml version="1.0" encoding="utf-8"?>
<p:tagLst xmlns:a="http://schemas.openxmlformats.org/drawingml/2006/main" xmlns:r="http://schemas.openxmlformats.org/officeDocument/2006/relationships" xmlns:p="http://schemas.openxmlformats.org/presentationml/2006/main">
  <p:tag name="LABCOUNTONSLD" val="0"/>
</p:tagLst>
</file>

<file path=ppt/tags/tag5.xml><?xml version="1.0" encoding="utf-8"?>
<p:tagLst xmlns:a="http://schemas.openxmlformats.org/drawingml/2006/main" xmlns:r="http://schemas.openxmlformats.org/officeDocument/2006/relationships" xmlns:p="http://schemas.openxmlformats.org/presentationml/2006/main">
  <p:tag name="LABCOUNTONSLD" val="0"/>
</p:tagLst>
</file>

<file path=ppt/tags/tag6.xml><?xml version="1.0" encoding="utf-8"?>
<p:tagLst xmlns:a="http://schemas.openxmlformats.org/drawingml/2006/main" xmlns:r="http://schemas.openxmlformats.org/officeDocument/2006/relationships" xmlns:p="http://schemas.openxmlformats.org/presentationml/2006/main">
  <p:tag name="LABCOUNTONSLD" val="0"/>
</p:tagLst>
</file>

<file path=ppt/tags/tag7.xml><?xml version="1.0" encoding="utf-8"?>
<p:tagLst xmlns:a="http://schemas.openxmlformats.org/drawingml/2006/main" xmlns:r="http://schemas.openxmlformats.org/officeDocument/2006/relationships" xmlns:p="http://schemas.openxmlformats.org/presentationml/2006/main">
  <p:tag name="LABCOUNTONSLD" val="0"/>
</p:tagLst>
</file>

<file path=ppt/tags/tag8.xml><?xml version="1.0" encoding="utf-8"?>
<p:tagLst xmlns:a="http://schemas.openxmlformats.org/drawingml/2006/main" xmlns:r="http://schemas.openxmlformats.org/officeDocument/2006/relationships" xmlns:p="http://schemas.openxmlformats.org/presentationml/2006/main">
  <p:tag name="LABCOUNTONSLD" val="0"/>
</p:tagLst>
</file>

<file path=ppt/tags/tag9.xml><?xml version="1.0" encoding="utf-8"?>
<p:tagLst xmlns:a="http://schemas.openxmlformats.org/drawingml/2006/main" xmlns:r="http://schemas.openxmlformats.org/officeDocument/2006/relationships" xmlns:p="http://schemas.openxmlformats.org/presentationml/2006/main">
  <p:tag name="LABCOUNTONSLD"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TANDARD WHITE BACKGROUND">
  <a:themeElements>
    <a:clrScheme name="Ricardo PowerPoint Theme">
      <a:dk1>
        <a:srgbClr val="000000"/>
      </a:dk1>
      <a:lt1>
        <a:srgbClr val="FFFFFF"/>
      </a:lt1>
      <a:dk2>
        <a:srgbClr val="1F1646"/>
      </a:dk2>
      <a:lt2>
        <a:srgbClr val="FFFFFF"/>
      </a:lt2>
      <a:accent1>
        <a:srgbClr val="1A4596"/>
      </a:accent1>
      <a:accent2>
        <a:srgbClr val="009BDF"/>
      </a:accent2>
      <a:accent3>
        <a:srgbClr val="A3AAAE"/>
      </a:accent3>
      <a:accent4>
        <a:srgbClr val="004C46"/>
      </a:accent4>
      <a:accent5>
        <a:srgbClr val="FECC16"/>
      </a:accent5>
      <a:accent6>
        <a:srgbClr val="97124B"/>
      </a:accent6>
      <a:hlink>
        <a:srgbClr val="1A4596"/>
      </a:hlink>
      <a:folHlink>
        <a:srgbClr val="A3AAA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Ricardo PowerPoint Theme">
        <a:dk1>
          <a:srgbClr val="000000"/>
        </a:dk1>
        <a:lt1>
          <a:srgbClr val="FFFFFF"/>
        </a:lt1>
        <a:dk2>
          <a:srgbClr val="1F1646"/>
        </a:dk2>
        <a:lt2>
          <a:srgbClr val="FFFFFF"/>
        </a:lt2>
        <a:accent1>
          <a:srgbClr val="1A4596"/>
        </a:accent1>
        <a:accent2>
          <a:srgbClr val="009BDF"/>
        </a:accent2>
        <a:accent3>
          <a:srgbClr val="A3AAAE"/>
        </a:accent3>
        <a:accent4>
          <a:srgbClr val="004C46"/>
        </a:accent4>
        <a:accent5>
          <a:srgbClr val="FECC16"/>
        </a:accent5>
        <a:accent6>
          <a:srgbClr val="97124B"/>
        </a:accent6>
        <a:hlink>
          <a:srgbClr val="1A4596"/>
        </a:hlink>
        <a:folHlink>
          <a:srgbClr val="A3AAAE"/>
        </a:folHlink>
      </a:clrScheme>
    </a:extraClrScheme>
  </a:extraClrSchemeLst>
  <a:custClrLst>
    <a:custClr name="Black RGB(0.0.0)">
      <a:srgbClr val="000000"/>
    </a:custClr>
    <a:custClr name="Ricardo Dark Grey RGB(50.62.72)">
      <a:srgbClr val="323E48"/>
    </a:custClr>
    <a:custClr name="Ricardo Mid Grey RGB(91.101.109)">
      <a:srgbClr val="5B656D"/>
    </a:custClr>
    <a:custClr name="Ricardo Logo Grey RGB(163.170.174)">
      <a:srgbClr val="A3AAAE"/>
    </a:custClr>
    <a:custClr name="Ricardo Light Grey RGB(208.210.210)">
      <a:srgbClr val="D0D2D2"/>
    </a:custClr>
    <a:custClr name="Ricardo Background Light Grey RGB(243.244.244)">
      <a:srgbClr val="F3F4F4"/>
    </a:custClr>
    <a:custClr name="White RGB(255.255.255)">
      <a:srgbClr val="FFFFFF"/>
    </a:custClr>
    <a:custClr name="Ricardo Light Blue RGB(0.155.223)">
      <a:srgbClr val="009BDF"/>
    </a:custClr>
    <a:custClr name="Ricardo Logo Blue RGB(26.69.150)">
      <a:srgbClr val="1A4596"/>
    </a:custClr>
    <a:custClr name="Ricardo Dark Blue RGB(31.22.70)">
      <a:srgbClr val="1F1646"/>
    </a:custClr>
    <a:custClr name="Ricardo Defence Purple RGB(118.35.109)">
      <a:srgbClr val="76236D"/>
    </a:custClr>
    <a:custClr name="Ricardo A&amp;&amp;I Teal RGB(0.166.182)">
      <a:srgbClr val="00A6B6"/>
    </a:custClr>
    <a:custClr name="Ricardo E&amp;&amp;E Green RGB(0.149.110)">
      <a:srgbClr val="00956E"/>
    </a:custClr>
    <a:custClr name="Ricardo Secondary Dark Green RGB(0.76.70)">
      <a:srgbClr val="004C46"/>
    </a:custClr>
    <a:custClr name="Ricardo Secondary Yellow RGB(254.204.22)">
      <a:srgbClr val="FECC16"/>
    </a:custClr>
    <a:custClr name="Ricardo Rail Orange RGB(233.115.0)">
      <a:srgbClr val="E97300"/>
    </a:custClr>
    <a:custClr name="Red RGB(220.36.31)">
      <a:srgbClr val="DC241F"/>
    </a:custClr>
    <a:custClr name="Ricardo Secondary Plum RGB(151.18.75)">
      <a:srgbClr val="97124B"/>
    </a:custClr>
    <a:custClr name="Banded Blue Table Even Row RGB(231.233.239)">
      <a:srgbClr val="E7E9EF"/>
    </a:custClr>
    <a:custClr name="Banded Blue Table Odd Row RGB(204.207.221)">
      <a:srgbClr val="CCCFDD"/>
    </a:custClr>
  </a:custClrLst>
  <a:extLst>
    <a:ext uri="{05A4C25C-085E-4340-85A3-A5531E510DB2}">
      <thm15:themeFamily xmlns:thm15="http://schemas.microsoft.com/office/thememl/2012/main" name="Ricardo Sector Template UK-16x9[6].potx" id="{F98CE2A8-FB2A-4CC9-A4FE-4806750E6A3B}" vid="{654917D5-4DE4-4C48-B66E-31D062CAB47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253</TotalTime>
  <Words>2940</Words>
  <Application>Microsoft Office PowerPoint</Application>
  <PresentationFormat>Widescreen</PresentationFormat>
  <Paragraphs>670</Paragraphs>
  <Slides>24</Slides>
  <Notes>24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24</vt:i4>
      </vt:variant>
    </vt:vector>
  </HeadingPairs>
  <TitlesOfParts>
    <vt:vector size="31" baseType="lpstr">
      <vt:lpstr>Arial</vt:lpstr>
      <vt:lpstr>Calibri</vt:lpstr>
      <vt:lpstr>Calibri Light</vt:lpstr>
      <vt:lpstr>Cambria Math</vt:lpstr>
      <vt:lpstr>Courier New</vt:lpstr>
      <vt:lpstr>Office Theme</vt:lpstr>
      <vt:lpstr>STANDARD WHITE BACKGROUND</vt:lpstr>
      <vt:lpstr>PowerPoint Presentation</vt:lpstr>
      <vt:lpstr>Dr Farraen Mohd Azmin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Mohd Azmin, Farraen</dc:creator>
  <cp:lastModifiedBy>Mohd Azmin, Farraen</cp:lastModifiedBy>
  <cp:revision>32</cp:revision>
  <dcterms:created xsi:type="dcterms:W3CDTF">2022-01-30T00:09:04Z</dcterms:created>
  <dcterms:modified xsi:type="dcterms:W3CDTF">2022-01-30T05:02:31Z</dcterms:modified>
</cp:coreProperties>
</file>